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1"/>
  </p:notesMasterIdLst>
  <p:handoutMasterIdLst>
    <p:handoutMasterId r:id="rId42"/>
  </p:handoutMasterIdLst>
  <p:sldIdLst>
    <p:sldId id="834" r:id="rId2"/>
    <p:sldId id="911" r:id="rId3"/>
    <p:sldId id="812" r:id="rId4"/>
    <p:sldId id="904" r:id="rId5"/>
    <p:sldId id="864" r:id="rId6"/>
    <p:sldId id="905" r:id="rId7"/>
    <p:sldId id="909" r:id="rId8"/>
    <p:sldId id="910" r:id="rId9"/>
    <p:sldId id="858" r:id="rId10"/>
    <p:sldId id="861" r:id="rId11"/>
    <p:sldId id="862" r:id="rId12"/>
    <p:sldId id="860" r:id="rId13"/>
    <p:sldId id="863" r:id="rId14"/>
    <p:sldId id="918" r:id="rId15"/>
    <p:sldId id="912" r:id="rId16"/>
    <p:sldId id="751" r:id="rId17"/>
    <p:sldId id="925" r:id="rId18"/>
    <p:sldId id="833" r:id="rId19"/>
    <p:sldId id="913" r:id="rId20"/>
    <p:sldId id="917" r:id="rId21"/>
    <p:sldId id="914" r:id="rId22"/>
    <p:sldId id="923" r:id="rId23"/>
    <p:sldId id="919" r:id="rId24"/>
    <p:sldId id="922" r:id="rId25"/>
    <p:sldId id="770" r:id="rId26"/>
    <p:sldId id="644" r:id="rId27"/>
    <p:sldId id="645" r:id="rId28"/>
    <p:sldId id="828" r:id="rId29"/>
    <p:sldId id="753" r:id="rId30"/>
    <p:sldId id="754" r:id="rId31"/>
    <p:sldId id="829" r:id="rId32"/>
    <p:sldId id="771" r:id="rId33"/>
    <p:sldId id="772" r:id="rId34"/>
    <p:sldId id="773" r:id="rId35"/>
    <p:sldId id="791" r:id="rId36"/>
    <p:sldId id="769" r:id="rId37"/>
    <p:sldId id="895" r:id="rId38"/>
    <p:sldId id="924" r:id="rId39"/>
    <p:sldId id="926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FFFF00"/>
    <a:srgbClr val="3333FF"/>
    <a:srgbClr val="EEEB60"/>
    <a:srgbClr val="EAE636"/>
    <a:srgbClr val="FF3300"/>
    <a:srgbClr val="CC00CC"/>
    <a:srgbClr val="66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7" autoAdjust="0"/>
    <p:restoredTop sz="96379" autoAdjust="0"/>
  </p:normalViewPr>
  <p:slideViewPr>
    <p:cSldViewPr>
      <p:cViewPr varScale="1">
        <p:scale>
          <a:sx n="96" d="100"/>
          <a:sy n="96" d="100"/>
        </p:scale>
        <p:origin x="6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6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C1A9D02-DD21-4898-A59D-07F6DF830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3656C15A-65A9-4188-BE47-91B53ACA7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reference to ai.berkeley.edu.  Thanks!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1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Err6=</a:t>
            </a:r>
            <a:r>
              <a:rPr lang="zh-CN" altLang="en-US" dirty="0"/>
              <a:t>（真值</a:t>
            </a:r>
            <a:r>
              <a:rPr lang="en-US" altLang="zh-CN" dirty="0"/>
              <a:t>-out6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Err5=W56</a:t>
            </a:r>
            <a:r>
              <a:rPr lang="zh-CN" altLang="en-US" dirty="0"/>
              <a:t>*修正误差</a:t>
            </a:r>
            <a:r>
              <a:rPr lang="en-US" altLang="zh-CN" dirty="0"/>
              <a:t>6</a:t>
            </a:r>
          </a:p>
          <a:p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‘</a:t>
            </a:r>
            <a:r>
              <a:rPr lang="en-US" altLang="zh-CN" dirty="0"/>
              <a:t>(ink)=g(ink)*(1-g(ink))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7FB16-436E-4C3A-AC93-D953BF9B5B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53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细胞核、</a:t>
            </a:r>
            <a:endParaRPr lang="en-US" altLang="zh-CN" dirty="0"/>
          </a:p>
          <a:p>
            <a:r>
              <a:rPr lang="zh-CN" altLang="en-US" dirty="0"/>
              <a:t>树突</a:t>
            </a:r>
            <a:r>
              <a:rPr lang="en-US" altLang="zh-CN" dirty="0"/>
              <a:t>Dendrite:</a:t>
            </a:r>
            <a:r>
              <a:rPr lang="zh-CN" altLang="en-US" dirty="0"/>
              <a:t>神经元末端分支，接收其他神经元传来的信号</a:t>
            </a:r>
            <a:endParaRPr lang="en-US" altLang="zh-CN" dirty="0"/>
          </a:p>
          <a:p>
            <a:r>
              <a:rPr lang="zh-CN" altLang="en-US" dirty="0"/>
              <a:t>轴突：</a:t>
            </a:r>
            <a:r>
              <a:rPr lang="en-US" altLang="zh-CN" dirty="0"/>
              <a:t>Axon</a:t>
            </a:r>
            <a:r>
              <a:rPr lang="zh-CN" altLang="en-US" dirty="0"/>
              <a:t>，向其他神经元传递信号</a:t>
            </a:r>
            <a:endParaRPr lang="en-US" altLang="zh-CN" dirty="0"/>
          </a:p>
          <a:p>
            <a:r>
              <a:rPr lang="zh-CN" altLang="en-US" dirty="0"/>
              <a:t>突触</a:t>
            </a:r>
            <a:r>
              <a:rPr lang="en-US" altLang="zh-CN" dirty="0"/>
              <a:t>synapse</a:t>
            </a:r>
            <a:r>
              <a:rPr lang="zh-CN" altLang="en-US" dirty="0"/>
              <a:t>：神经元之间连接的结构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6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神经元模型是一个包含输入，输出与计算功能的模型。输入可以类比为神经元的树突，而输出可以类比为神经元的轴突，计算则可以类比为细胞核。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来表示输入，用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来表示权值。一个表示连接的有向箭头可以这样理解：在初端，传递的信号大小仍然是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，端中间有加权参数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，经过这个加权后的信号会变成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x*w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，因此在连接的末端，信号的大小就变成了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x*w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在其他绘图模型里，有向箭头可能表示的是值的不变传递。而在神经元模型里，每个有向箭头表示的是值的加权传递。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是在输入和权值的线性加权和叠加了一个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的值。在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模型里，函数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函数，也就是取符号函数。这个函数当输入大于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时，输出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，否则输出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神经元模型的使用可以这样理解：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我们有一个数据，称之为样本。样本有四个属性，其中三个属性已知，一个属性未知。我们需要做的就是通过三个已知属性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未知属性。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具体办法就是使用神经元的公式进行计算。三个已知属性的值是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，未知属性的值是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可以通过公式计算出来。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这里，已知的属性称之为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，未知的属性称之为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。假设特征与目标之间确实是线性关系，并且我们已经得到表示这个关系的权值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。那么，我们就可以通过神经元模型预测新样本的目标。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054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9D13-1015-4291-8D2E-5B16E647CA2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阈值激活函数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这是最简单的激活函数。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如果神经元的激活值大于阈值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那么神经元就会被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zh-CN" altLang="en-US" dirty="0"/>
              <a:t>逻辑与：没有隐藏层，输入层两个神经元</a:t>
            </a:r>
            <a:r>
              <a:rPr lang="en-US" altLang="zh-CN" dirty="0"/>
              <a:t>x1</a:t>
            </a:r>
            <a:r>
              <a:rPr lang="zh-CN" altLang="en-US" dirty="0"/>
              <a:t>，</a:t>
            </a:r>
            <a:r>
              <a:rPr lang="en-US" altLang="zh-CN" dirty="0"/>
              <a:t>x2</a:t>
            </a:r>
            <a:r>
              <a:rPr lang="zh-CN" altLang="en-US" dirty="0"/>
              <a:t>，权值</a:t>
            </a:r>
            <a:r>
              <a:rPr lang="en-US" altLang="zh-CN" dirty="0"/>
              <a:t>1,1</a:t>
            </a:r>
            <a:r>
              <a:rPr lang="zh-CN" altLang="en-US" dirty="0"/>
              <a:t>，输出层</a:t>
            </a:r>
            <a:r>
              <a:rPr lang="en-US" altLang="zh-CN" dirty="0"/>
              <a:t>y</a:t>
            </a:r>
            <a:r>
              <a:rPr lang="zh-CN" altLang="en-US" dirty="0"/>
              <a:t>，阈值为</a:t>
            </a:r>
            <a:r>
              <a:rPr lang="en-US" altLang="zh-CN" dirty="0"/>
              <a:t>2.</a:t>
            </a:r>
          </a:p>
          <a:p>
            <a:r>
              <a:rPr lang="zh-CN" altLang="en-US" dirty="0"/>
              <a:t>逻辑或：阈值为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阈值激活函数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这是最简单的激活函数。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如果神经元的激活值大于阈值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那么神经元就会被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zh-CN" altLang="en-US" dirty="0"/>
              <a:t>逻辑与：没有隐藏层，输入层两个神经元</a:t>
            </a:r>
            <a:r>
              <a:rPr lang="en-US" altLang="zh-CN" dirty="0"/>
              <a:t>x1</a:t>
            </a:r>
            <a:r>
              <a:rPr lang="zh-CN" altLang="en-US" dirty="0"/>
              <a:t>，</a:t>
            </a:r>
            <a:r>
              <a:rPr lang="en-US" altLang="zh-CN" dirty="0"/>
              <a:t>x2</a:t>
            </a:r>
            <a:r>
              <a:rPr lang="zh-CN" altLang="en-US" dirty="0"/>
              <a:t>，权值</a:t>
            </a:r>
            <a:r>
              <a:rPr lang="en-US" altLang="zh-CN" dirty="0"/>
              <a:t>1,1</a:t>
            </a:r>
            <a:r>
              <a:rPr lang="zh-CN" altLang="en-US" dirty="0"/>
              <a:t>，输出层</a:t>
            </a:r>
            <a:r>
              <a:rPr lang="en-US" altLang="zh-CN" dirty="0"/>
              <a:t>y</a:t>
            </a:r>
            <a:r>
              <a:rPr lang="zh-CN" altLang="en-US" dirty="0"/>
              <a:t>，阈值为</a:t>
            </a:r>
            <a:r>
              <a:rPr lang="en-US" altLang="zh-CN" dirty="0"/>
              <a:t>2.</a:t>
            </a:r>
          </a:p>
          <a:p>
            <a:r>
              <a:rPr lang="zh-CN" altLang="en-US" dirty="0"/>
              <a:t>逻辑或：阈值为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MIT</a:t>
            </a:r>
            <a:r>
              <a:rPr lang="zh-CN" altLang="en-US" dirty="0"/>
              <a:t>、谷歌大脑与 </a:t>
            </a:r>
            <a:r>
              <a:rPr lang="en-US" altLang="zh-CN" dirty="0"/>
              <a:t>DeepMind </a:t>
            </a:r>
            <a:r>
              <a:rPr lang="zh-CN" altLang="en-US" dirty="0"/>
              <a:t>合作的</a:t>
            </a:r>
            <a:r>
              <a:rPr lang="en-US" altLang="zh-CN" dirty="0"/>
              <a:t>《</a:t>
            </a:r>
            <a:r>
              <a:rPr lang="zh-CN" altLang="en-US" dirty="0"/>
              <a:t>要理解深度神经网络需要重新思考泛化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zh-CN" altLang="en-US" dirty="0"/>
              <a:t>即使在数据中具有各种级别的随机性，该模型仍然能够拟合。随着随机化中的噪声量的增加，泛化（测试误差 </a:t>
            </a:r>
            <a:r>
              <a:rPr lang="en-US" altLang="zh-CN" dirty="0"/>
              <a:t>- </a:t>
            </a:r>
            <a:r>
              <a:rPr lang="zh-CN" altLang="en-US" dirty="0"/>
              <a:t>训练误差）开始增加。这意味着模型正在学习识别什么信号应保留在数据中，并使用记忆来拟合噪声。</a:t>
            </a:r>
          </a:p>
          <a:p>
            <a:r>
              <a:rPr lang="zh-CN" altLang="en-US" dirty="0"/>
              <a:t>我们使用数据测试了几个级别的随机性，而网络总是能够在训练期间完全拟合。 然而，随着更多的随机性插入，目标函数花费了更长的时间。 这主要是由于反向传播的大误差导致了通过梯度的大规模参数更新。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8CB4-828F-40FF-BE17-2D7D0C79C4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977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-θ</a:t>
            </a:r>
            <a:r>
              <a:rPr lang="zh-CN" altLang="en-US" dirty="0"/>
              <a:t>作为特殊权值，和</a:t>
            </a:r>
            <a:r>
              <a:rPr lang="en-US" altLang="zh-CN" dirty="0"/>
              <a:t>W</a:t>
            </a:r>
            <a:r>
              <a:rPr lang="zh-CN" altLang="en-US" dirty="0"/>
              <a:t>一样的更新方式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9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8DC11-8EFA-4DB0-87BB-57578885D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C7BAE-4B66-4EEC-B79A-1A698F219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1271A-B7D9-48EC-BE1B-7049E40E98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4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405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12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12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192979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BA664-188E-4D15-A720-E7568CF80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BF8-8C7C-468A-A607-4A79223C5B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447F-1489-40A1-8505-7B2E946D4D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AE0D-0584-46A6-858B-7BBA32660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0F6D5-C5C6-48F0-B3FD-F4C9368729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B04D-0C1C-4B1B-B2D0-898EDBE9C1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9B20-1798-443C-80EC-8A3FB7CF1F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8F80A-C317-4557-8A62-ED43EB137E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2A4B744-0245-4492-B137-6352EFB250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2" r:id="rId12"/>
    <p:sldLayoutId id="214748384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www.baidu.com/link?url=Kf088OxcPmPrEpJ0AgRIbWELHdMNSyUXkImbSYuJk4Et-8GXURXllHNJfIOfymG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2.wdp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522"/>
            <a:ext cx="12192000" cy="1143000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21</a:t>
            </a:r>
            <a:r>
              <a:rPr lang="zh-CN" altLang="en-US" dirty="0"/>
              <a:t>章 深度学习</a:t>
            </a:r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2057400"/>
            <a:ext cx="9780697" cy="33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1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343" y="1407667"/>
            <a:ext cx="839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tuple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like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(2,3)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interpreted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two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different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ways: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343" y="4992751"/>
            <a:ext cx="108705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tuple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more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elements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like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(2,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7,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-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3,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6)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point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or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vector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higher- dimensional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(hard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visualize)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200813"/>
            <a:ext cx="12192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6060" algn="l">
              <a:lnSpc>
                <a:spcPct val="100000"/>
              </a:lnSpc>
              <a:spcBef>
                <a:spcPts val="105"/>
              </a:spcBef>
            </a:pPr>
            <a:r>
              <a:rPr dirty="0"/>
              <a:t>Review:</a:t>
            </a:r>
            <a:r>
              <a:rPr spc="-15" dirty="0"/>
              <a:t> </a:t>
            </a:r>
            <a:r>
              <a:rPr spc="-10" dirty="0"/>
              <a:t>Vectors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401061" y="2134361"/>
            <a:ext cx="1676400" cy="1676400"/>
            <a:chOff x="2401061" y="2134361"/>
            <a:chExt cx="1676400" cy="1676400"/>
          </a:xfrm>
        </p:grpSpPr>
        <p:sp>
          <p:nvSpPr>
            <p:cNvPr id="6" name="object 6"/>
            <p:cNvSpPr/>
            <p:nvPr/>
          </p:nvSpPr>
          <p:spPr>
            <a:xfrm>
              <a:off x="2401061" y="2134361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76200" y="0"/>
                  </a:moveTo>
                  <a:lnTo>
                    <a:pt x="76200" y="1600200"/>
                  </a:lnTo>
                </a:path>
                <a:path w="1676400" h="1676400">
                  <a:moveTo>
                    <a:pt x="1676400" y="1600200"/>
                  </a:moveTo>
                  <a:lnTo>
                    <a:pt x="76200" y="1600200"/>
                  </a:lnTo>
                </a:path>
                <a:path w="1676400" h="1676400">
                  <a:moveTo>
                    <a:pt x="838200" y="1524000"/>
                  </a:moveTo>
                  <a:lnTo>
                    <a:pt x="838200" y="1676400"/>
                  </a:lnTo>
                </a:path>
                <a:path w="1676400" h="1676400">
                  <a:moveTo>
                    <a:pt x="152400" y="457200"/>
                  </a:moveTo>
                  <a:lnTo>
                    <a:pt x="0" y="4572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2007" y="2502407"/>
              <a:ext cx="178307" cy="1783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2876" y="3616390"/>
            <a:ext cx="3186430" cy="91313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R="60960" algn="ctr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point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coordinate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grid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2594" y="24213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38515" y="2578607"/>
            <a:ext cx="796925" cy="1171575"/>
            <a:chOff x="8438515" y="2578607"/>
            <a:chExt cx="796925" cy="1171575"/>
          </a:xfrm>
        </p:grpSpPr>
        <p:sp>
          <p:nvSpPr>
            <p:cNvPr id="11" name="object 11"/>
            <p:cNvSpPr/>
            <p:nvPr/>
          </p:nvSpPr>
          <p:spPr>
            <a:xfrm>
              <a:off x="8463534" y="2579369"/>
              <a:ext cx="758190" cy="1155700"/>
            </a:xfrm>
            <a:custGeom>
              <a:avLst/>
              <a:gdLst/>
              <a:ahLst/>
              <a:cxnLst/>
              <a:rect l="l" t="t" r="r" b="b"/>
              <a:pathLst>
                <a:path w="758190" h="1155700">
                  <a:moveTo>
                    <a:pt x="757427" y="0"/>
                  </a:moveTo>
                  <a:lnTo>
                    <a:pt x="757427" y="1155191"/>
                  </a:lnTo>
                </a:path>
                <a:path w="758190" h="1155700">
                  <a:moveTo>
                    <a:pt x="758063" y="1155191"/>
                  </a:moveTo>
                  <a:lnTo>
                    <a:pt x="0" y="1155191"/>
                  </a:lnTo>
                </a:path>
              </a:pathLst>
            </a:custGeom>
            <a:ln w="2895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38515" y="2578607"/>
              <a:ext cx="782320" cy="1171575"/>
            </a:xfrm>
            <a:custGeom>
              <a:avLst/>
              <a:gdLst/>
              <a:ahLst/>
              <a:cxnLst/>
              <a:rect l="l" t="t" r="r" b="b"/>
              <a:pathLst>
                <a:path w="782320" h="1171575">
                  <a:moveTo>
                    <a:pt x="599292" y="226274"/>
                  </a:moveTo>
                  <a:lnTo>
                    <a:pt x="0" y="1139316"/>
                  </a:lnTo>
                  <a:lnTo>
                    <a:pt x="48513" y="1171193"/>
                  </a:lnTo>
                  <a:lnTo>
                    <a:pt x="647679" y="258032"/>
                  </a:lnTo>
                  <a:lnTo>
                    <a:pt x="599292" y="226274"/>
                  </a:lnTo>
                  <a:close/>
                </a:path>
                <a:path w="782320" h="1171575">
                  <a:moveTo>
                    <a:pt x="758539" y="202056"/>
                  </a:moveTo>
                  <a:lnTo>
                    <a:pt x="615187" y="202056"/>
                  </a:lnTo>
                  <a:lnTo>
                    <a:pt x="663575" y="233806"/>
                  </a:lnTo>
                  <a:lnTo>
                    <a:pt x="647679" y="258032"/>
                  </a:lnTo>
                  <a:lnTo>
                    <a:pt x="744474" y="321563"/>
                  </a:lnTo>
                  <a:lnTo>
                    <a:pt x="758539" y="202056"/>
                  </a:lnTo>
                  <a:close/>
                </a:path>
                <a:path w="782320" h="1171575">
                  <a:moveTo>
                    <a:pt x="615187" y="202056"/>
                  </a:moveTo>
                  <a:lnTo>
                    <a:pt x="599292" y="226274"/>
                  </a:lnTo>
                  <a:lnTo>
                    <a:pt x="647679" y="258032"/>
                  </a:lnTo>
                  <a:lnTo>
                    <a:pt x="663575" y="233806"/>
                  </a:lnTo>
                  <a:lnTo>
                    <a:pt x="615187" y="202056"/>
                  </a:lnTo>
                  <a:close/>
                </a:path>
                <a:path w="782320" h="1171575">
                  <a:moveTo>
                    <a:pt x="782319" y="0"/>
                  </a:moveTo>
                  <a:lnTo>
                    <a:pt x="502411" y="162687"/>
                  </a:lnTo>
                  <a:lnTo>
                    <a:pt x="599292" y="226274"/>
                  </a:lnTo>
                  <a:lnTo>
                    <a:pt x="615187" y="202056"/>
                  </a:lnTo>
                  <a:lnTo>
                    <a:pt x="758539" y="202056"/>
                  </a:lnTo>
                  <a:lnTo>
                    <a:pt x="782319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15988" y="3616390"/>
            <a:ext cx="3723640" cy="121793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85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vector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space.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Notice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are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not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coordinate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grid.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00209" y="30995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08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0813"/>
            <a:ext cx="12192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6060" algn="l">
              <a:lnSpc>
                <a:spcPct val="100000"/>
              </a:lnSpc>
              <a:spcBef>
                <a:spcPts val="105"/>
              </a:spcBef>
            </a:pPr>
            <a:r>
              <a:rPr dirty="0"/>
              <a:t>Review:</a:t>
            </a:r>
            <a:r>
              <a:rPr spc="-15" dirty="0"/>
              <a:t> </a:t>
            </a:r>
            <a:r>
              <a:rPr spc="-10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343" y="1318184"/>
            <a:ext cx="4060825" cy="9836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Definition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8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dot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product:</a:t>
            </a:r>
            <a:endParaRPr sz="28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·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|a|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|b|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cos(θ)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343" y="2278641"/>
            <a:ext cx="6010275" cy="382841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756285" indent="-287655">
              <a:lnSpc>
                <a:spcPct val="100000"/>
              </a:lnSpc>
              <a:spcBef>
                <a:spcPts val="65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θ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angle between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vectors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0" dirty="0">
                <a:latin typeface="Calibri"/>
                <a:cs typeface="Calibri"/>
              </a:rPr>
              <a:t>b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Consequences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definition:</a:t>
            </a:r>
            <a:endParaRPr sz="28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Vectors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closer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“similar”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vectors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angle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θ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vectors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(more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10" dirty="0">
                <a:latin typeface="Calibri"/>
                <a:cs typeface="Calibri"/>
              </a:rPr>
              <a:t> product</a:t>
            </a:r>
            <a:endParaRPr sz="24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θ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90°,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θ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90°,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zero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θ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90°,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46593" y="2058161"/>
            <a:ext cx="641350" cy="1165225"/>
          </a:xfrm>
          <a:custGeom>
            <a:avLst/>
            <a:gdLst/>
            <a:ahLst/>
            <a:cxnLst/>
            <a:rect l="l" t="t" r="r" b="b"/>
            <a:pathLst>
              <a:path w="641350" h="1165225">
                <a:moveTo>
                  <a:pt x="640969" y="152400"/>
                </a:moveTo>
                <a:lnTo>
                  <a:pt x="460629" y="265684"/>
                </a:lnTo>
                <a:lnTo>
                  <a:pt x="525805" y="305295"/>
                </a:lnTo>
                <a:lnTo>
                  <a:pt x="55524" y="1078928"/>
                </a:lnTo>
                <a:lnTo>
                  <a:pt x="114058" y="191312"/>
                </a:lnTo>
                <a:lnTo>
                  <a:pt x="190119" y="196342"/>
                </a:lnTo>
                <a:lnTo>
                  <a:pt x="178955" y="169799"/>
                </a:lnTo>
                <a:lnTo>
                  <a:pt x="107569" y="0"/>
                </a:lnTo>
                <a:lnTo>
                  <a:pt x="0" y="183769"/>
                </a:lnTo>
                <a:lnTo>
                  <a:pt x="75958" y="188798"/>
                </a:lnTo>
                <a:lnTo>
                  <a:pt x="12319" y="1154049"/>
                </a:lnTo>
                <a:lnTo>
                  <a:pt x="31369" y="1155255"/>
                </a:lnTo>
                <a:lnTo>
                  <a:pt x="47625" y="1165098"/>
                </a:lnTo>
                <a:lnTo>
                  <a:pt x="558292" y="325031"/>
                </a:lnTo>
                <a:lnTo>
                  <a:pt x="623443" y="364617"/>
                </a:lnTo>
                <a:lnTo>
                  <a:pt x="629678" y="289052"/>
                </a:lnTo>
                <a:lnTo>
                  <a:pt x="640969" y="1524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63306" y="258597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θ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5477" y="3319094"/>
            <a:ext cx="1954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·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large,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positive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0129" y="2058161"/>
            <a:ext cx="1025525" cy="1171575"/>
          </a:xfrm>
          <a:custGeom>
            <a:avLst/>
            <a:gdLst/>
            <a:ahLst/>
            <a:cxnLst/>
            <a:rect l="l" t="t" r="r" b="b"/>
            <a:pathLst>
              <a:path w="1025525" h="1171575">
                <a:moveTo>
                  <a:pt x="1025144" y="534924"/>
                </a:moveTo>
                <a:lnTo>
                  <a:pt x="813054" y="554990"/>
                </a:lnTo>
                <a:lnTo>
                  <a:pt x="853440" y="619671"/>
                </a:lnTo>
                <a:lnTo>
                  <a:pt x="52857" y="1119390"/>
                </a:lnTo>
                <a:lnTo>
                  <a:pt x="114058" y="191312"/>
                </a:lnTo>
                <a:lnTo>
                  <a:pt x="190119" y="196342"/>
                </a:lnTo>
                <a:lnTo>
                  <a:pt x="178955" y="169799"/>
                </a:lnTo>
                <a:lnTo>
                  <a:pt x="107569" y="0"/>
                </a:lnTo>
                <a:lnTo>
                  <a:pt x="0" y="183769"/>
                </a:lnTo>
                <a:lnTo>
                  <a:pt x="75958" y="188798"/>
                </a:lnTo>
                <a:lnTo>
                  <a:pt x="12319" y="1154049"/>
                </a:lnTo>
                <a:lnTo>
                  <a:pt x="31369" y="1155255"/>
                </a:lnTo>
                <a:lnTo>
                  <a:pt x="41402" y="1171448"/>
                </a:lnTo>
                <a:lnTo>
                  <a:pt x="873594" y="651954"/>
                </a:lnTo>
                <a:lnTo>
                  <a:pt x="914019" y="716661"/>
                </a:lnTo>
                <a:lnTo>
                  <a:pt x="979474" y="609600"/>
                </a:lnTo>
                <a:lnTo>
                  <a:pt x="1025144" y="53492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66272" y="277342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θ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29902" y="3319094"/>
            <a:ext cx="1979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·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positive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82712" y="4196333"/>
            <a:ext cx="1258570" cy="1362075"/>
          </a:xfrm>
          <a:custGeom>
            <a:avLst/>
            <a:gdLst/>
            <a:ahLst/>
            <a:cxnLst/>
            <a:rect l="l" t="t" r="r" b="b"/>
            <a:pathLst>
              <a:path w="1258570" h="1362075">
                <a:moveTo>
                  <a:pt x="1258189" y="1266444"/>
                </a:moveTo>
                <a:lnTo>
                  <a:pt x="1220089" y="1247394"/>
                </a:lnTo>
                <a:lnTo>
                  <a:pt x="1067689" y="1171194"/>
                </a:lnTo>
                <a:lnTo>
                  <a:pt x="1067689" y="1247394"/>
                </a:lnTo>
                <a:lnTo>
                  <a:pt x="114668" y="1247394"/>
                </a:lnTo>
                <a:lnTo>
                  <a:pt x="114300" y="190500"/>
                </a:lnTo>
                <a:lnTo>
                  <a:pt x="190500" y="190500"/>
                </a:lnTo>
                <a:lnTo>
                  <a:pt x="180975" y="171450"/>
                </a:lnTo>
                <a:lnTo>
                  <a:pt x="95250" y="0"/>
                </a:lnTo>
                <a:lnTo>
                  <a:pt x="0" y="190500"/>
                </a:lnTo>
                <a:lnTo>
                  <a:pt x="76200" y="190500"/>
                </a:lnTo>
                <a:lnTo>
                  <a:pt x="76581" y="1265301"/>
                </a:lnTo>
                <a:lnTo>
                  <a:pt x="95250" y="1265301"/>
                </a:lnTo>
                <a:lnTo>
                  <a:pt x="95250" y="1285494"/>
                </a:lnTo>
                <a:lnTo>
                  <a:pt x="1067689" y="1285494"/>
                </a:lnTo>
                <a:lnTo>
                  <a:pt x="1067689" y="1361694"/>
                </a:lnTo>
                <a:lnTo>
                  <a:pt x="1220089" y="1285494"/>
                </a:lnTo>
                <a:lnTo>
                  <a:pt x="1258189" y="126644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82255" y="5159197"/>
            <a:ext cx="991235" cy="709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· 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zero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32213" y="4348733"/>
            <a:ext cx="1623060" cy="1209675"/>
          </a:xfrm>
          <a:custGeom>
            <a:avLst/>
            <a:gdLst/>
            <a:ahLst/>
            <a:cxnLst/>
            <a:rect l="l" t="t" r="r" b="b"/>
            <a:pathLst>
              <a:path w="1623059" h="1209675">
                <a:moveTo>
                  <a:pt x="1623060" y="1114044"/>
                </a:moveTo>
                <a:lnTo>
                  <a:pt x="1584960" y="1094994"/>
                </a:lnTo>
                <a:lnTo>
                  <a:pt x="1432560" y="1018794"/>
                </a:lnTo>
                <a:lnTo>
                  <a:pt x="1432560" y="1094994"/>
                </a:lnTo>
                <a:lnTo>
                  <a:pt x="473862" y="1094994"/>
                </a:lnTo>
                <a:lnTo>
                  <a:pt x="106222" y="170002"/>
                </a:lnTo>
                <a:lnTo>
                  <a:pt x="150825" y="152273"/>
                </a:lnTo>
                <a:lnTo>
                  <a:pt x="177038" y="141859"/>
                </a:lnTo>
                <a:lnTo>
                  <a:pt x="18161" y="0"/>
                </a:lnTo>
                <a:lnTo>
                  <a:pt x="0" y="212217"/>
                </a:lnTo>
                <a:lnTo>
                  <a:pt x="70789" y="184086"/>
                </a:lnTo>
                <a:lnTo>
                  <a:pt x="442849" y="1119886"/>
                </a:lnTo>
                <a:lnTo>
                  <a:pt x="460121" y="1112989"/>
                </a:lnTo>
                <a:lnTo>
                  <a:pt x="460121" y="1133094"/>
                </a:lnTo>
                <a:lnTo>
                  <a:pt x="1432560" y="1133094"/>
                </a:lnTo>
                <a:lnTo>
                  <a:pt x="1432560" y="1209294"/>
                </a:lnTo>
                <a:lnTo>
                  <a:pt x="1584960" y="1133094"/>
                </a:lnTo>
                <a:lnTo>
                  <a:pt x="1623060" y="111404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30130" y="5033342"/>
            <a:ext cx="1409065" cy="8356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Arial"/>
                <a:cs typeface="Arial"/>
              </a:rPr>
              <a:t>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· 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negative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44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0813"/>
            <a:ext cx="12192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24425" algn="l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Weights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3623" y="2579878"/>
            <a:ext cx="1403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623" y="3128898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4884" y="25146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79755" y="1143000"/>
                </a:moveTo>
                <a:lnTo>
                  <a:pt x="48702" y="1136735"/>
                </a:lnTo>
                <a:lnTo>
                  <a:pt x="23352" y="1119647"/>
                </a:lnTo>
                <a:lnTo>
                  <a:pt x="6264" y="1094297"/>
                </a:lnTo>
                <a:lnTo>
                  <a:pt x="0" y="1063244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5328" y="25146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6" y="79755"/>
                </a:lnTo>
                <a:lnTo>
                  <a:pt x="79756" y="1063244"/>
                </a:lnTo>
                <a:lnTo>
                  <a:pt x="73491" y="1094297"/>
                </a:lnTo>
                <a:lnTo>
                  <a:pt x="56403" y="1119647"/>
                </a:lnTo>
                <a:lnTo>
                  <a:pt x="31053" y="1136735"/>
                </a:lnTo>
                <a:lnTo>
                  <a:pt x="0" y="1143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6369" y="2658617"/>
            <a:ext cx="1405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4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:-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6369" y="3207511"/>
            <a:ext cx="1405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:-</a:t>
            </a:r>
            <a:r>
              <a:rPr sz="1200" spc="-50" dirty="0"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7883" y="2538983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79756" y="1142999"/>
                </a:moveTo>
                <a:lnTo>
                  <a:pt x="48702" y="1136735"/>
                </a:lnTo>
                <a:lnTo>
                  <a:pt x="23352" y="1119647"/>
                </a:lnTo>
                <a:lnTo>
                  <a:pt x="6264" y="1094297"/>
                </a:lnTo>
                <a:lnTo>
                  <a:pt x="0" y="1063243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8327" y="2538983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6" y="79755"/>
                </a:lnTo>
                <a:lnTo>
                  <a:pt x="79756" y="1063243"/>
                </a:lnTo>
                <a:lnTo>
                  <a:pt x="73491" y="1094297"/>
                </a:lnTo>
                <a:lnTo>
                  <a:pt x="56403" y="1119647"/>
                </a:lnTo>
                <a:lnTo>
                  <a:pt x="31053" y="1136735"/>
                </a:lnTo>
                <a:lnTo>
                  <a:pt x="0" y="11429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4617" y="2171700"/>
            <a:ext cx="254405" cy="16154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3" cstate="print"/>
          <a:srcRect l="39314" t="23272" r="19901" b="-9491"/>
          <a:stretch/>
        </p:blipFill>
        <p:spPr>
          <a:xfrm>
            <a:off x="4613173" y="2060123"/>
            <a:ext cx="380999" cy="3048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4" cstate="print"/>
          <a:srcRect l="37194" t="21639" r="13864" b="-8233"/>
          <a:stretch/>
        </p:blipFill>
        <p:spPr>
          <a:xfrm>
            <a:off x="4450661" y="4072773"/>
            <a:ext cx="457200" cy="304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103623" y="4569714"/>
            <a:ext cx="140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0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3623" y="5118353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24884" y="450342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79755" y="1142999"/>
                </a:moveTo>
                <a:lnTo>
                  <a:pt x="48702" y="1136729"/>
                </a:lnTo>
                <a:lnTo>
                  <a:pt x="23352" y="1119633"/>
                </a:lnTo>
                <a:lnTo>
                  <a:pt x="6264" y="1094281"/>
                </a:lnTo>
                <a:lnTo>
                  <a:pt x="0" y="1063243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5328" y="450342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6" y="79755"/>
                </a:lnTo>
                <a:lnTo>
                  <a:pt x="79756" y="1063243"/>
                </a:lnTo>
                <a:lnTo>
                  <a:pt x="73491" y="1094281"/>
                </a:lnTo>
                <a:lnTo>
                  <a:pt x="56403" y="1119633"/>
                </a:lnTo>
                <a:lnTo>
                  <a:pt x="31053" y="1136729"/>
                </a:lnTo>
                <a:lnTo>
                  <a:pt x="0" y="11429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200" y="1257673"/>
            <a:ext cx="183607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Dot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5557" y="1241829"/>
            <a:ext cx="628832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positive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means 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positive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class</a:t>
            </a:r>
            <a:r>
              <a:rPr sz="1800" i="1" spc="-10" dirty="0">
                <a:latin typeface="Arial"/>
                <a:cs typeface="Arial"/>
              </a:rPr>
              <a:t> (spam)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 rotWithShape="1">
          <a:blip r:embed="rId5" cstate="print"/>
          <a:srcRect t="1" r="43172" b="7422"/>
          <a:stretch/>
        </p:blipFill>
        <p:spPr>
          <a:xfrm>
            <a:off x="1761016" y="1315263"/>
            <a:ext cx="448784" cy="20873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400302" y="4645914"/>
            <a:ext cx="1405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4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:-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00302" y="5194553"/>
            <a:ext cx="1405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:-</a:t>
            </a:r>
            <a:r>
              <a:rPr sz="1200" spc="-50" dirty="0"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21308" y="4524755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79755" y="1143000"/>
                </a:moveTo>
                <a:lnTo>
                  <a:pt x="48702" y="1136729"/>
                </a:lnTo>
                <a:lnTo>
                  <a:pt x="23352" y="1119633"/>
                </a:lnTo>
                <a:lnTo>
                  <a:pt x="6264" y="1094281"/>
                </a:lnTo>
                <a:lnTo>
                  <a:pt x="0" y="1063244"/>
                </a:lnTo>
                <a:lnTo>
                  <a:pt x="0" y="79756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1751" y="4524755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6" y="79756"/>
                </a:lnTo>
                <a:lnTo>
                  <a:pt x="79756" y="1063244"/>
                </a:lnTo>
                <a:lnTo>
                  <a:pt x="73491" y="1094281"/>
                </a:lnTo>
                <a:lnTo>
                  <a:pt x="56403" y="1119633"/>
                </a:lnTo>
                <a:lnTo>
                  <a:pt x="31053" y="1136729"/>
                </a:lnTo>
                <a:lnTo>
                  <a:pt x="0" y="1143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564" y="4157510"/>
            <a:ext cx="254405" cy="16290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8228" y="4191000"/>
            <a:ext cx="44195" cy="4419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776853" y="6125667"/>
            <a:ext cx="550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make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classification?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9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0" y="2165605"/>
            <a:ext cx="44195" cy="44195"/>
          </a:xfrm>
          <a:prstGeom prst="rect">
            <a:avLst/>
          </a:prstGeom>
        </p:spPr>
      </p:pic>
      <p:pic>
        <p:nvPicPr>
          <p:cNvPr id="30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76971" y="1349394"/>
            <a:ext cx="194670" cy="1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0813"/>
            <a:ext cx="12192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24425" algn="l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Weights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2594" y="1129788"/>
            <a:ext cx="6968490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Binary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case: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compare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weight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vector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Learning: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figure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out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weight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examples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9629" y="2885694"/>
            <a:ext cx="140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9629" y="3434334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0" y="2819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79755" y="1143000"/>
                </a:moveTo>
                <a:lnTo>
                  <a:pt x="48702" y="1136735"/>
                </a:lnTo>
                <a:lnTo>
                  <a:pt x="23352" y="1119647"/>
                </a:lnTo>
                <a:lnTo>
                  <a:pt x="6264" y="1094297"/>
                </a:lnTo>
                <a:lnTo>
                  <a:pt x="0" y="1063244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0443" y="2819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5" y="79755"/>
                </a:lnTo>
                <a:lnTo>
                  <a:pt x="79755" y="1063244"/>
                </a:lnTo>
                <a:lnTo>
                  <a:pt x="73491" y="1094297"/>
                </a:lnTo>
                <a:lnTo>
                  <a:pt x="56403" y="1119647"/>
                </a:lnTo>
                <a:lnTo>
                  <a:pt x="31053" y="1136735"/>
                </a:lnTo>
                <a:lnTo>
                  <a:pt x="0" y="11430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22194" y="2558541"/>
            <a:ext cx="1405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4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:-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2194" y="3107182"/>
            <a:ext cx="1405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:-</a:t>
            </a:r>
            <a:r>
              <a:rPr sz="1200" spc="-50" dirty="0"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3200" y="2438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79756" y="1143000"/>
                </a:moveTo>
                <a:lnTo>
                  <a:pt x="48702" y="1136735"/>
                </a:lnTo>
                <a:lnTo>
                  <a:pt x="23352" y="1119647"/>
                </a:lnTo>
                <a:lnTo>
                  <a:pt x="6264" y="1094297"/>
                </a:lnTo>
                <a:lnTo>
                  <a:pt x="0" y="1063244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63644" y="2438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5" y="79755"/>
                </a:lnTo>
                <a:lnTo>
                  <a:pt x="79755" y="1063244"/>
                </a:lnTo>
                <a:lnTo>
                  <a:pt x="73491" y="1094297"/>
                </a:lnTo>
                <a:lnTo>
                  <a:pt x="56403" y="1119647"/>
                </a:lnTo>
                <a:lnTo>
                  <a:pt x="31053" y="1136735"/>
                </a:lnTo>
                <a:lnTo>
                  <a:pt x="0" y="11430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9592" y="3205010"/>
            <a:ext cx="254405" cy="16290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877561" y="3353561"/>
            <a:ext cx="1828800" cy="1769110"/>
            <a:chOff x="4877561" y="3353561"/>
            <a:chExt cx="1828800" cy="1769110"/>
          </a:xfrm>
        </p:grpSpPr>
        <p:sp>
          <p:nvSpPr>
            <p:cNvPr id="15" name="object 15"/>
            <p:cNvSpPr/>
            <p:nvPr/>
          </p:nvSpPr>
          <p:spPr>
            <a:xfrm>
              <a:off x="4877561" y="3353561"/>
              <a:ext cx="859790" cy="1384935"/>
            </a:xfrm>
            <a:custGeom>
              <a:avLst/>
              <a:gdLst/>
              <a:ahLst/>
              <a:cxnLst/>
              <a:rect l="l" t="t" r="r" b="b"/>
              <a:pathLst>
                <a:path w="859789" h="1384935">
                  <a:moveTo>
                    <a:pt x="100076" y="115638"/>
                  </a:moveTo>
                  <a:lnTo>
                    <a:pt x="57180" y="141849"/>
                  </a:lnTo>
                  <a:lnTo>
                    <a:pt x="816737" y="1384681"/>
                  </a:lnTo>
                  <a:lnTo>
                    <a:pt x="859663" y="1358519"/>
                  </a:lnTo>
                  <a:lnTo>
                    <a:pt x="100076" y="115638"/>
                  </a:lnTo>
                  <a:close/>
                </a:path>
                <a:path w="859789" h="1384935">
                  <a:moveTo>
                    <a:pt x="0" y="0"/>
                  </a:moveTo>
                  <a:lnTo>
                    <a:pt x="14350" y="168021"/>
                  </a:lnTo>
                  <a:lnTo>
                    <a:pt x="57180" y="141849"/>
                  </a:lnTo>
                  <a:lnTo>
                    <a:pt x="44068" y="120396"/>
                  </a:lnTo>
                  <a:lnTo>
                    <a:pt x="86995" y="94234"/>
                  </a:lnTo>
                  <a:lnTo>
                    <a:pt x="135104" y="94234"/>
                  </a:lnTo>
                  <a:lnTo>
                    <a:pt x="143001" y="89408"/>
                  </a:lnTo>
                  <a:lnTo>
                    <a:pt x="0" y="0"/>
                  </a:lnTo>
                  <a:close/>
                </a:path>
                <a:path w="859789" h="1384935">
                  <a:moveTo>
                    <a:pt x="86995" y="94234"/>
                  </a:moveTo>
                  <a:lnTo>
                    <a:pt x="44068" y="120396"/>
                  </a:lnTo>
                  <a:lnTo>
                    <a:pt x="57180" y="141849"/>
                  </a:lnTo>
                  <a:lnTo>
                    <a:pt x="100076" y="115638"/>
                  </a:lnTo>
                  <a:lnTo>
                    <a:pt x="86995" y="94234"/>
                  </a:lnTo>
                  <a:close/>
                </a:path>
                <a:path w="859789" h="1384935">
                  <a:moveTo>
                    <a:pt x="135104" y="94234"/>
                  </a:moveTo>
                  <a:lnTo>
                    <a:pt x="86995" y="94234"/>
                  </a:lnTo>
                  <a:lnTo>
                    <a:pt x="100076" y="115638"/>
                  </a:lnTo>
                  <a:lnTo>
                    <a:pt x="135104" y="94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2140" y="3658361"/>
              <a:ext cx="1014730" cy="1464310"/>
            </a:xfrm>
            <a:custGeom>
              <a:avLst/>
              <a:gdLst/>
              <a:ahLst/>
              <a:cxnLst/>
              <a:rect l="l" t="t" r="r" b="b"/>
              <a:pathLst>
                <a:path w="1014729" h="1464310">
                  <a:moveTo>
                    <a:pt x="1014222" y="1447800"/>
                  </a:moveTo>
                  <a:lnTo>
                    <a:pt x="994384" y="1426083"/>
                  </a:lnTo>
                  <a:lnTo>
                    <a:pt x="900430" y="1323213"/>
                  </a:lnTo>
                  <a:lnTo>
                    <a:pt x="882383" y="1370190"/>
                  </a:lnTo>
                  <a:lnTo>
                    <a:pt x="55524" y="1052118"/>
                  </a:lnTo>
                  <a:lnTo>
                    <a:pt x="377494" y="150558"/>
                  </a:lnTo>
                  <a:lnTo>
                    <a:pt x="424942" y="167513"/>
                  </a:lnTo>
                  <a:lnTo>
                    <a:pt x="417957" y="109982"/>
                  </a:lnTo>
                  <a:lnTo>
                    <a:pt x="404622" y="0"/>
                  </a:lnTo>
                  <a:lnTo>
                    <a:pt x="282829" y="116713"/>
                  </a:lnTo>
                  <a:lnTo>
                    <a:pt x="330238" y="133667"/>
                  </a:lnTo>
                  <a:lnTo>
                    <a:pt x="0" y="1058291"/>
                  </a:lnTo>
                  <a:lnTo>
                    <a:pt x="23622" y="1066800"/>
                  </a:lnTo>
                  <a:lnTo>
                    <a:pt x="14605" y="1090295"/>
                  </a:lnTo>
                  <a:lnTo>
                    <a:pt x="864374" y="1417066"/>
                  </a:lnTo>
                  <a:lnTo>
                    <a:pt x="846328" y="1464056"/>
                  </a:lnTo>
                  <a:lnTo>
                    <a:pt x="1014222" y="144780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52409" y="5324043"/>
            <a:ext cx="1404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5695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52409" y="5873292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2400" y="52578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79755" y="1143000"/>
                </a:moveTo>
                <a:lnTo>
                  <a:pt x="48702" y="1136729"/>
                </a:lnTo>
                <a:lnTo>
                  <a:pt x="23352" y="1119628"/>
                </a:lnTo>
                <a:lnTo>
                  <a:pt x="6264" y="1094265"/>
                </a:lnTo>
                <a:lnTo>
                  <a:pt x="0" y="1063205"/>
                </a:lnTo>
                <a:lnTo>
                  <a:pt x="0" y="79756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2843" y="52578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5" y="79756"/>
                </a:lnTo>
                <a:lnTo>
                  <a:pt x="79755" y="1063205"/>
                </a:lnTo>
                <a:lnTo>
                  <a:pt x="73491" y="1094265"/>
                </a:lnTo>
                <a:lnTo>
                  <a:pt x="56403" y="1119628"/>
                </a:lnTo>
                <a:lnTo>
                  <a:pt x="31053" y="1136729"/>
                </a:lnTo>
                <a:lnTo>
                  <a:pt x="0" y="11430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34489" y="6119540"/>
            <a:ext cx="49502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53895" algn="l"/>
              </a:tabLst>
            </a:pPr>
            <a:r>
              <a:rPr sz="1800" i="1" dirty="0">
                <a:latin typeface="Arial"/>
                <a:cs typeface="Arial"/>
              </a:rPr>
              <a:t>Dot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product</a:t>
            </a:r>
            <a:r>
              <a:rPr lang="en-US" sz="1800" i="1" spc="-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positive </a:t>
            </a:r>
            <a:r>
              <a:rPr sz="1800" i="1" dirty="0">
                <a:latin typeface="Arial"/>
                <a:cs typeface="Arial"/>
              </a:rPr>
              <a:t>means 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positive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class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4" name="object 12"/>
          <p:cNvPicPr/>
          <p:nvPr/>
        </p:nvPicPr>
        <p:blipFill rotWithShape="1">
          <a:blip r:embed="rId3" cstate="print"/>
          <a:srcRect l="39314" t="23272" r="19901" b="-9491"/>
          <a:stretch/>
        </p:blipFill>
        <p:spPr>
          <a:xfrm>
            <a:off x="6342661" y="3459734"/>
            <a:ext cx="380999" cy="304801"/>
          </a:xfrm>
          <a:prstGeom prst="rect">
            <a:avLst/>
          </a:prstGeom>
        </p:spPr>
      </p:pic>
      <p:pic>
        <p:nvPicPr>
          <p:cNvPr id="25" name="object 13"/>
          <p:cNvPicPr/>
          <p:nvPr/>
        </p:nvPicPr>
        <p:blipFill rotWithShape="1">
          <a:blip r:embed="rId4" cstate="print"/>
          <a:srcRect l="37194" t="21639" r="13864" b="-8233"/>
          <a:stretch/>
        </p:blipFill>
        <p:spPr>
          <a:xfrm>
            <a:off x="6934200" y="5150380"/>
            <a:ext cx="457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21.1 </a:t>
            </a:r>
            <a:r>
              <a:rPr lang="zh-CN" altLang="en-US" dirty="0">
                <a:solidFill>
                  <a:schemeClr val="tx1"/>
                </a:solidFill>
              </a:rPr>
              <a:t>简单前馈网络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M-P</a:t>
            </a:r>
            <a:r>
              <a:rPr lang="zh-CN" altLang="en-US" dirty="0"/>
              <a:t>模型、感知机与多层感知机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神经网络的表示能力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神经网络中的学习</a:t>
            </a:r>
            <a:r>
              <a:rPr lang="en-US" altLang="zh-CN" dirty="0"/>
              <a:t>(BP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179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4273" y="322313"/>
            <a:ext cx="9592733" cy="787400"/>
          </a:xfrm>
        </p:spPr>
        <p:txBody>
          <a:bodyPr/>
          <a:lstStyle/>
          <a:p>
            <a:r>
              <a:rPr lang="zh-CN" altLang="en-US" dirty="0"/>
              <a:t>感知机的表示能力</a:t>
            </a:r>
          </a:p>
        </p:txBody>
      </p:sp>
      <p:pic>
        <p:nvPicPr>
          <p:cNvPr id="17412" name="Picture 4" descr="https://pic3.zhimg.com/2e83b4403f21654cd9147f13ecfaf799_r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3783"/>
            <a:ext cx="9220200" cy="479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248400" y="6172200"/>
            <a:ext cx="5475394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一个</a:t>
            </a:r>
            <a:r>
              <a:rPr lang="zh-CN" altLang="en-US" dirty="0">
                <a:solidFill>
                  <a:srgbClr val="FF0000"/>
                </a:solidFill>
              </a:rPr>
              <a:t>采用阈值激活函数</a:t>
            </a:r>
            <a:r>
              <a:rPr lang="zh-CN" altLang="en-US" dirty="0"/>
              <a:t>的感知机，是</a:t>
            </a:r>
            <a:r>
              <a:rPr lang="zh-CN" altLang="en-US" dirty="0">
                <a:solidFill>
                  <a:srgbClr val="FF0000"/>
                </a:solidFill>
              </a:rPr>
              <a:t>线性可分的函数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8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神经网络的表示能力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30613"/>
            <a:ext cx="6324600" cy="568175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200000"/>
              </a:lnSpc>
            </a:pPr>
            <a:r>
              <a:rPr lang="zh-CN" altLang="en-US" sz="2800" dirty="0">
                <a:solidFill>
                  <a:schemeClr val="tx2"/>
                </a:solidFill>
                <a:ea typeface="微软雅黑" panose="020B0503020204020204" pitchFamily="34" charset="-122"/>
              </a:rPr>
              <a:t>万能近似定理</a:t>
            </a:r>
            <a:endParaRPr lang="en-US" altLang="zh-CN" sz="2800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000" dirty="0"/>
              <a:t>        只需要一个包含足够多神经元的隐层</a:t>
            </a:r>
            <a:r>
              <a:rPr lang="en-US" altLang="zh-CN" sz="2000" dirty="0"/>
              <a:t>, </a:t>
            </a:r>
            <a:r>
              <a:rPr lang="zh-CN" altLang="en-US" sz="2000" dirty="0"/>
              <a:t>多层前馈神经网络就能以</a:t>
            </a:r>
            <a:r>
              <a:rPr lang="zh-CN" altLang="en-US" sz="2000" dirty="0">
                <a:solidFill>
                  <a:srgbClr val="FF0000"/>
                </a:solidFill>
              </a:rPr>
              <a:t>任意</a:t>
            </a:r>
            <a:r>
              <a:rPr lang="zh-CN" altLang="en-US" sz="2000" dirty="0"/>
              <a:t>精度逼近</a:t>
            </a:r>
            <a:r>
              <a:rPr lang="zh-CN" altLang="en-US" sz="2000" dirty="0">
                <a:solidFill>
                  <a:srgbClr val="FF0000"/>
                </a:solidFill>
              </a:rPr>
              <a:t>任意</a:t>
            </a:r>
            <a:r>
              <a:rPr lang="zh-CN" altLang="en-US" sz="2000" dirty="0"/>
              <a:t>复杂度的</a:t>
            </a:r>
            <a:r>
              <a:rPr lang="zh-CN" altLang="en-US" sz="2000" dirty="0">
                <a:solidFill>
                  <a:srgbClr val="FF0000"/>
                </a:solidFill>
              </a:rPr>
              <a:t>连续函数</a:t>
            </a:r>
            <a:r>
              <a:rPr lang="en-US" altLang="zh-CN" sz="2000" b="1" dirty="0">
                <a:solidFill>
                  <a:srgbClr val="C00000"/>
                </a:solidFill>
              </a:rPr>
              <a:t>[</a:t>
            </a:r>
            <a:r>
              <a:rPr lang="en-US" altLang="zh-CN" sz="2000" b="1" dirty="0" err="1">
                <a:solidFill>
                  <a:srgbClr val="C00000"/>
                </a:solidFill>
              </a:rPr>
              <a:t>Hornik</a:t>
            </a:r>
            <a:r>
              <a:rPr lang="en-US" altLang="zh-CN" sz="2000" b="1" dirty="0">
                <a:solidFill>
                  <a:srgbClr val="C00000"/>
                </a:solidFill>
              </a:rPr>
              <a:t> et al. ,  1989]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zh-CN" sz="2000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100" dirty="0">
                <a:solidFill>
                  <a:schemeClr val="accent2"/>
                </a:solidFill>
                <a:ea typeface="+mn-ea"/>
                <a:cs typeface="+mn-cs"/>
              </a:rPr>
              <a:t>利用两个隐藏层，甚至能表示</a:t>
            </a:r>
            <a:r>
              <a:rPr lang="zh-CN" altLang="en-US" sz="2100" dirty="0">
                <a:solidFill>
                  <a:srgbClr val="FF0000"/>
                </a:solidFill>
                <a:ea typeface="+mn-ea"/>
                <a:cs typeface="+mn-cs"/>
              </a:rPr>
              <a:t>非连续的函数</a:t>
            </a:r>
            <a:r>
              <a:rPr lang="zh-CN" altLang="en-US" sz="2100" dirty="0">
                <a:solidFill>
                  <a:schemeClr val="accent2"/>
                </a:solidFill>
                <a:ea typeface="+mn-ea"/>
                <a:cs typeface="+mn-cs"/>
              </a:rPr>
              <a:t>。</a:t>
            </a:r>
            <a:endParaRPr lang="en-US" altLang="zh-CN" sz="2100" dirty="0">
              <a:solidFill>
                <a:schemeClr val="accent2"/>
              </a:solidFill>
              <a:ea typeface="+mn-ea"/>
              <a:cs typeface="+mn-cs"/>
            </a:endParaRPr>
          </a:p>
          <a:p>
            <a:pPr marL="457200" lvl="1" indent="0">
              <a:lnSpc>
                <a:spcPct val="200000"/>
              </a:lnSpc>
              <a:buNone/>
            </a:pPr>
            <a:endParaRPr lang="en-US" altLang="zh-CN" sz="2100" dirty="0">
              <a:solidFill>
                <a:schemeClr val="accent2"/>
              </a:solidFill>
              <a:ea typeface="+mn-ea"/>
              <a:cs typeface="+mn-cs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100" dirty="0">
                <a:solidFill>
                  <a:schemeClr val="accent2"/>
                </a:solidFill>
                <a:ea typeface="+mn-ea"/>
                <a:cs typeface="+mn-cs"/>
              </a:rPr>
              <a:t>不幸的是，对于特定的网络结构，很难精确刻画什么函数可以表示、什么函数不能表示。</a:t>
            </a:r>
            <a:r>
              <a:rPr lang="en-US" altLang="zh-CN" sz="2100" dirty="0">
                <a:solidFill>
                  <a:schemeClr val="accent2"/>
                </a:solidFill>
                <a:ea typeface="+mn-ea"/>
                <a:cs typeface="+mn-cs"/>
              </a:rPr>
              <a:t>                       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zh-CN" sz="2100" dirty="0"/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000" dirty="0"/>
              <a:t>                    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7D6318-216A-4F2A-A984-9F116259AE89}"/>
              </a:ext>
            </a:extLst>
          </p:cNvPr>
          <p:cNvSpPr/>
          <p:nvPr/>
        </p:nvSpPr>
        <p:spPr>
          <a:xfrm>
            <a:off x="381000" y="6235125"/>
            <a:ext cx="1165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Hornik</a:t>
            </a:r>
            <a:r>
              <a:rPr lang="en-US" altLang="zh-CN" sz="1600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K., Stinchcombe, M. B., and White, H. (1989). Multilayer feedforward networks are universal </a:t>
            </a:r>
            <a:r>
              <a:rPr lang="en-US" altLang="zh-CN" sz="1600" dirty="0" err="1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approximators</a:t>
            </a:r>
            <a:r>
              <a:rPr lang="en-US" altLang="zh-CN" sz="1600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r>
              <a:rPr lang="en-US" altLang="zh-CN" sz="1600" dirty="0" err="1">
                <a:latin typeface="Calibri"/>
                <a:cs typeface="Calibri"/>
              </a:rPr>
              <a:t>Cybenko</a:t>
            </a:r>
            <a:r>
              <a:rPr lang="en-US" altLang="zh-CN" sz="1600" spc="-40" dirty="0">
                <a:latin typeface="Calibri"/>
                <a:cs typeface="Calibri"/>
              </a:rPr>
              <a:t> </a:t>
            </a:r>
            <a:r>
              <a:rPr lang="en-US" altLang="zh-CN" sz="1600" dirty="0">
                <a:latin typeface="Calibri"/>
                <a:cs typeface="Calibri"/>
              </a:rPr>
              <a:t>(1989)</a:t>
            </a:r>
            <a:r>
              <a:rPr lang="en-US" altLang="zh-CN" sz="1600" spc="-30" dirty="0">
                <a:latin typeface="Calibri"/>
                <a:cs typeface="Calibri"/>
              </a:rPr>
              <a:t> </a:t>
            </a:r>
            <a:r>
              <a:rPr lang="en-US" altLang="zh-CN" sz="1600" spc="-10" dirty="0">
                <a:latin typeface="Calibri"/>
                <a:cs typeface="Calibri"/>
              </a:rPr>
              <a:t>“Approximations</a:t>
            </a:r>
            <a:r>
              <a:rPr lang="en-US" altLang="zh-CN" sz="1600" spc="-30" dirty="0">
                <a:latin typeface="Calibri"/>
                <a:cs typeface="Calibri"/>
              </a:rPr>
              <a:t> </a:t>
            </a:r>
            <a:r>
              <a:rPr lang="en-US" altLang="zh-CN" sz="1600" dirty="0">
                <a:latin typeface="Calibri"/>
                <a:cs typeface="Calibri"/>
              </a:rPr>
              <a:t>by</a:t>
            </a:r>
            <a:r>
              <a:rPr lang="en-US" altLang="zh-CN" sz="1600" spc="-35" dirty="0">
                <a:latin typeface="Calibri"/>
                <a:cs typeface="Calibri"/>
              </a:rPr>
              <a:t> </a:t>
            </a:r>
            <a:r>
              <a:rPr lang="en-US" altLang="zh-CN" sz="1600" dirty="0" err="1">
                <a:latin typeface="Calibri"/>
                <a:cs typeface="Calibri"/>
              </a:rPr>
              <a:t>superpositions</a:t>
            </a:r>
            <a:r>
              <a:rPr lang="en-US" altLang="zh-CN" sz="1600" spc="-25" dirty="0">
                <a:latin typeface="Calibri"/>
                <a:cs typeface="Calibri"/>
              </a:rPr>
              <a:t> </a:t>
            </a:r>
            <a:r>
              <a:rPr lang="en-US" altLang="zh-CN" sz="1600" dirty="0">
                <a:latin typeface="Calibri"/>
                <a:cs typeface="Calibri"/>
              </a:rPr>
              <a:t>of</a:t>
            </a:r>
            <a:r>
              <a:rPr lang="en-US" altLang="zh-CN" sz="1600" spc="-35" dirty="0">
                <a:latin typeface="Calibri"/>
                <a:cs typeface="Calibri"/>
              </a:rPr>
              <a:t> </a:t>
            </a:r>
            <a:r>
              <a:rPr lang="en-US" altLang="zh-CN" sz="1600" dirty="0">
                <a:latin typeface="Calibri"/>
                <a:cs typeface="Calibri"/>
              </a:rPr>
              <a:t>sigmoidal</a:t>
            </a:r>
            <a:r>
              <a:rPr lang="en-US" altLang="zh-CN" sz="1600" spc="-30" dirty="0">
                <a:latin typeface="Calibri"/>
                <a:cs typeface="Calibri"/>
              </a:rPr>
              <a:t> </a:t>
            </a:r>
            <a:r>
              <a:rPr lang="en-US" altLang="zh-CN" sz="1600" spc="-10" dirty="0">
                <a:latin typeface="Calibri"/>
                <a:cs typeface="Calibri"/>
              </a:rPr>
              <a:t>functions”</a:t>
            </a:r>
            <a:endParaRPr lang="zh-CN" altLang="en-US" sz="1600" dirty="0"/>
          </a:p>
        </p:txBody>
      </p:sp>
      <p:grpSp>
        <p:nvGrpSpPr>
          <p:cNvPr id="5" name="object 2"/>
          <p:cNvGrpSpPr/>
          <p:nvPr/>
        </p:nvGrpSpPr>
        <p:grpSpPr>
          <a:xfrm>
            <a:off x="5410200" y="2601769"/>
            <a:ext cx="8081963" cy="2362200"/>
            <a:chOff x="-4762" y="1026480"/>
            <a:chExt cx="12201525" cy="3498215"/>
          </a:xfrm>
        </p:grpSpPr>
        <p:pic>
          <p:nvPicPr>
            <p:cNvPr id="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624" y="1130363"/>
              <a:ext cx="7507513" cy="3365436"/>
            </a:xfrm>
            <a:prstGeom prst="rect">
              <a:avLst/>
            </a:prstGeom>
          </p:spPr>
        </p:pic>
        <p:sp>
          <p:nvSpPr>
            <p:cNvPr id="7" name="object 4"/>
            <p:cNvSpPr/>
            <p:nvPr/>
          </p:nvSpPr>
          <p:spPr>
            <a:xfrm>
              <a:off x="2296578" y="1116076"/>
              <a:ext cx="7599045" cy="3394075"/>
            </a:xfrm>
            <a:custGeom>
              <a:avLst/>
              <a:gdLst/>
              <a:ahLst/>
              <a:cxnLst/>
              <a:rect l="l" t="t" r="r" b="b"/>
              <a:pathLst>
                <a:path w="7599045" h="3394075">
                  <a:moveTo>
                    <a:pt x="0" y="0"/>
                  </a:moveTo>
                  <a:lnTo>
                    <a:pt x="7598848" y="0"/>
                  </a:lnTo>
                  <a:lnTo>
                    <a:pt x="7598848" y="3394012"/>
                  </a:lnTo>
                  <a:lnTo>
                    <a:pt x="0" y="339401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1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神经网络可以模拟任意函数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0"/>
            <a:ext cx="7474334" cy="3968954"/>
          </a:xfrm>
        </p:spPr>
      </p:pic>
      <p:sp>
        <p:nvSpPr>
          <p:cNvPr id="6" name="矩形 5"/>
          <p:cNvSpPr/>
          <p:nvPr/>
        </p:nvSpPr>
        <p:spPr>
          <a:xfrm>
            <a:off x="990600" y="24061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一个阶跃函数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83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128486"/>
            <a:ext cx="5076825" cy="52387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神经网络模拟函数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72954" y="1933632"/>
            <a:ext cx="12682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ea typeface="Helvetica" panose="020B0604020202020204" pitchFamily="34" charset="0"/>
              </a:rPr>
              <a:t>曲线函数：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8B3C0E-8149-4564-A672-AB3B1FDA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983" y="2334627"/>
            <a:ext cx="3637547" cy="33424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8650B3-9EF3-43EA-B032-BE4A35C9BC99}"/>
              </a:ext>
            </a:extLst>
          </p:cNvPr>
          <p:cNvSpPr/>
          <p:nvPr/>
        </p:nvSpPr>
        <p:spPr>
          <a:xfrm>
            <a:off x="412683" y="6321032"/>
            <a:ext cx="11366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本质上，使用一个单层神经网络构建了一个</a:t>
            </a:r>
            <a:r>
              <a:rPr lang="en-US" altLang="zh-CN" dirty="0"/>
              <a:t>lookup</a:t>
            </a:r>
            <a:r>
              <a:rPr lang="zh-CN" altLang="en-US" dirty="0"/>
              <a:t>表，不同区间对应不同的值，区间分的越细小，就越准确。</a:t>
            </a:r>
          </a:p>
        </p:txBody>
      </p:sp>
      <p:sp>
        <p:nvSpPr>
          <p:cNvPr id="9" name="矩形 8"/>
          <p:cNvSpPr/>
          <p:nvPr/>
        </p:nvSpPr>
        <p:spPr>
          <a:xfrm>
            <a:off x="9421575" y="574903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阈值激活函数</a:t>
            </a:r>
            <a:r>
              <a:rPr lang="en-US" altLang="zh-CN" i="1" dirty="0"/>
              <a:t>: sign(x)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0489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pic1.zhimg.com/7c6e12aed30bf315eed8df6476d7ef7b_r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10042750" cy="46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46175"/>
            <a:ext cx="9592733" cy="787400"/>
          </a:xfrm>
        </p:spPr>
        <p:txBody>
          <a:bodyPr/>
          <a:lstStyle/>
          <a:p>
            <a:r>
              <a:rPr lang="zh-CN" altLang="en-US" dirty="0"/>
              <a:t>多层感知机的表示能力</a:t>
            </a:r>
          </a:p>
        </p:txBody>
      </p:sp>
      <p:sp>
        <p:nvSpPr>
          <p:cNvPr id="7" name="矩形 6"/>
          <p:cNvSpPr/>
          <p:nvPr/>
        </p:nvSpPr>
        <p:spPr>
          <a:xfrm>
            <a:off x="4267200" y="5486400"/>
            <a:ext cx="7837594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采用阈值激活函数</a:t>
            </a:r>
            <a:r>
              <a:rPr lang="zh-CN" altLang="en-US" dirty="0"/>
              <a:t>的</a:t>
            </a:r>
            <a:r>
              <a:rPr lang="en-US" altLang="zh-CN" dirty="0"/>
              <a:t>MLP</a:t>
            </a:r>
            <a:r>
              <a:rPr lang="zh-CN" altLang="en-US" dirty="0"/>
              <a:t>（复杂的线性组合），输出还是一个线性方程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09718" y="6267785"/>
            <a:ext cx="376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问题本身是非线性的，如何解决？</a:t>
            </a:r>
          </a:p>
        </p:txBody>
      </p:sp>
    </p:spTree>
    <p:extLst>
      <p:ext uri="{BB962C8B-B14F-4D97-AF65-F5344CB8AC3E}">
        <p14:creationId xmlns:p14="http://schemas.microsoft.com/office/powerpoint/2010/main" val="200258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86159"/>
            <a:ext cx="8421392" cy="677184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27160" y="-25400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kern="0" spc="110">
                <a:solidFill>
                  <a:srgbClr val="0000A0"/>
                </a:solidFill>
                <a:latin typeface="Trebuchet MS"/>
                <a:cs typeface="Trebuchet MS"/>
              </a:rPr>
              <a:t>A</a:t>
            </a:r>
            <a:r>
              <a:rPr lang="en-US" altLang="zh-CN" kern="0" spc="1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altLang="zh-CN" kern="0" spc="-85">
                <a:solidFill>
                  <a:srgbClr val="0000A0"/>
                </a:solidFill>
                <a:latin typeface="Trebuchet MS"/>
                <a:cs typeface="Trebuchet MS"/>
              </a:rPr>
              <a:t>brief</a:t>
            </a:r>
            <a:r>
              <a:rPr lang="en-US" altLang="zh-CN" kern="0" spc="2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altLang="zh-CN" kern="0" spc="-50">
                <a:solidFill>
                  <a:srgbClr val="0000A0"/>
                </a:solidFill>
                <a:latin typeface="Trebuchet MS"/>
                <a:cs typeface="Trebuchet MS"/>
              </a:rPr>
              <a:t>history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8843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MLP+</a:t>
            </a:r>
            <a:r>
              <a:rPr lang="zh-CN" altLang="en-US" dirty="0"/>
              <a:t>非线性激活函数</a:t>
            </a:r>
          </a:p>
        </p:txBody>
      </p:sp>
      <p:pic>
        <p:nvPicPr>
          <p:cNvPr id="24578" name="Picture 2" descr="https://picx.zhimg.com/3e4d3aabb90f51f467437a17861d3bf7_r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56312"/>
            <a:ext cx="8534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96000" y="63133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具有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非线性激活函数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使得神经网络的表达能力更加强大</a:t>
            </a:r>
            <a:endParaRPr lang="zh-CN" altLang="en-US" dirty="0"/>
          </a:p>
        </p:txBody>
      </p:sp>
      <p:pic>
        <p:nvPicPr>
          <p:cNvPr id="6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400" y="273519"/>
            <a:ext cx="3522598" cy="21072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72600" y="2590800"/>
            <a:ext cx="2334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i="1" dirty="0">
                <a:solidFill>
                  <a:srgbClr val="FF0000"/>
                </a:solidFill>
                <a:latin typeface="Bookman Old Style"/>
                <a:cs typeface="Bookman Old Style"/>
              </a:rPr>
              <a:t>σ</a:t>
            </a:r>
            <a:r>
              <a:rPr lang="en-US" altLang="zh-CN" dirty="0">
                <a:solidFill>
                  <a:srgbClr val="FF0000"/>
                </a:solidFill>
                <a:latin typeface="Bookman Old Style"/>
                <a:cs typeface="Bookman Old Style"/>
              </a:rPr>
              <a:t>:</a:t>
            </a:r>
            <a:r>
              <a:rPr lang="el-GR" altLang="zh-CN" i="1" dirty="0">
                <a:solidFill>
                  <a:srgbClr val="FF0000"/>
                </a:solidFill>
                <a:latin typeface="Bookman Old Style"/>
                <a:cs typeface="Bookman Old Style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Bookman Old Style"/>
                <a:cs typeface="Bookman Old Style"/>
              </a:rPr>
              <a:t>sigmoid function </a:t>
            </a: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584651" y="3262505"/>
            <a:ext cx="2138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zh-CN" dirty="0">
                <a:latin typeface="Tahoma"/>
                <a:cs typeface="Tahoma"/>
              </a:rPr>
              <a:t> </a:t>
            </a:r>
            <a:r>
              <a:rPr lang="pl-PL" altLang="zh-CN" i="1" dirty="0">
                <a:solidFill>
                  <a:srgbClr val="FF0000"/>
                </a:solidFill>
                <a:latin typeface="Bookman Old Style"/>
                <a:cs typeface="Bookman Old Style"/>
              </a:rPr>
              <a:t>σ</a:t>
            </a:r>
            <a:r>
              <a:rPr lang="pl-PL" altLang="zh-CN" dirty="0">
                <a:latin typeface="Tahoma"/>
                <a:cs typeface="Tahoma"/>
              </a:rPr>
              <a:t>(</a:t>
            </a:r>
            <a:r>
              <a:rPr lang="pl-PL" altLang="zh-CN" i="1" dirty="0">
                <a:latin typeface="Bookman Old Style"/>
                <a:cs typeface="Bookman Old Style"/>
              </a:rPr>
              <a:t>z</a:t>
            </a:r>
            <a:r>
              <a:rPr lang="pl-PL" altLang="zh-CN" dirty="0">
                <a:latin typeface="Tahoma"/>
                <a:cs typeface="Tahoma"/>
              </a:rPr>
              <a:t>) </a:t>
            </a:r>
            <a:r>
              <a:rPr lang="pl-PL" altLang="zh-CN" spc="60" dirty="0">
                <a:latin typeface="Tahoma"/>
                <a:cs typeface="Tahoma"/>
              </a:rPr>
              <a:t>=</a:t>
            </a:r>
            <a:r>
              <a:rPr lang="pl-PL" altLang="zh-CN" dirty="0">
                <a:latin typeface="Tahoma"/>
                <a:cs typeface="Tahoma"/>
              </a:rPr>
              <a:t> </a:t>
            </a:r>
            <a:r>
              <a:rPr lang="pl-PL" altLang="zh-CN" spc="-20" dirty="0">
                <a:latin typeface="Tahoma"/>
                <a:cs typeface="Tahoma"/>
              </a:rPr>
              <a:t>(1</a:t>
            </a:r>
            <a:r>
              <a:rPr lang="pl-PL" altLang="zh-CN" spc="-60" dirty="0">
                <a:latin typeface="Tahoma"/>
                <a:cs typeface="Tahoma"/>
              </a:rPr>
              <a:t> </a:t>
            </a:r>
            <a:r>
              <a:rPr lang="pl-PL" altLang="zh-CN" spc="60" dirty="0">
                <a:latin typeface="Tahoma"/>
                <a:cs typeface="Tahoma"/>
              </a:rPr>
              <a:t>+</a:t>
            </a:r>
            <a:r>
              <a:rPr lang="pl-PL" altLang="zh-CN" spc="-60" dirty="0">
                <a:latin typeface="Tahoma"/>
                <a:cs typeface="Tahoma"/>
              </a:rPr>
              <a:t> </a:t>
            </a:r>
            <a:r>
              <a:rPr lang="pl-PL" altLang="zh-CN" i="1" spc="80" dirty="0">
                <a:latin typeface="Bookman Old Style"/>
                <a:cs typeface="Bookman Old Style"/>
              </a:rPr>
              <a:t>e</a:t>
            </a:r>
            <a:r>
              <a:rPr lang="pl-PL" altLang="zh-CN" spc="120" baseline="29914" dirty="0">
                <a:latin typeface="MS Gothic"/>
                <a:cs typeface="MS Gothic"/>
              </a:rPr>
              <a:t>−</a:t>
            </a:r>
            <a:r>
              <a:rPr lang="pl-PL" altLang="zh-CN" i="1" spc="120" baseline="29914" dirty="0">
                <a:latin typeface="Bookman Old Style"/>
                <a:cs typeface="Bookman Old Style"/>
              </a:rPr>
              <a:t>z</a:t>
            </a:r>
            <a:r>
              <a:rPr lang="pl-PL" altLang="zh-CN" i="1" spc="-172" baseline="29914" dirty="0">
                <a:latin typeface="Bookman Old Style"/>
                <a:cs typeface="Bookman Old Style"/>
              </a:rPr>
              <a:t> </a:t>
            </a:r>
            <a:r>
              <a:rPr lang="pl-PL" altLang="zh-CN" spc="80" dirty="0">
                <a:latin typeface="Tahoma"/>
                <a:cs typeface="Tahoma"/>
              </a:rPr>
              <a:t>)</a:t>
            </a:r>
            <a:r>
              <a:rPr lang="pl-PL" altLang="zh-CN" spc="120" baseline="29914" dirty="0">
                <a:latin typeface="MS Gothic"/>
                <a:cs typeface="MS Gothic"/>
              </a:rPr>
              <a:t>−</a:t>
            </a:r>
            <a:r>
              <a:rPr lang="pl-PL" altLang="zh-CN" spc="120" baseline="29914" dirty="0">
                <a:latin typeface="Cambria"/>
                <a:cs typeface="Cambria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60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90" y="-20782"/>
            <a:ext cx="10515600" cy="1325563"/>
          </a:xfrm>
        </p:spPr>
        <p:txBody>
          <a:bodyPr/>
          <a:lstStyle/>
          <a:p>
            <a:r>
              <a:rPr lang="zh-CN" altLang="en-US" dirty="0"/>
              <a:t>非线性激活函数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95E8-752A-154F-931A-209CF0CA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5" y="1828800"/>
            <a:ext cx="10738585" cy="3924543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8688180" y="46104"/>
            <a:ext cx="3503820" cy="90922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367665" algn="l"/>
                <a:tab pos="368300" algn="l"/>
                <a:tab pos="6539230" algn="l"/>
              </a:tabLst>
            </a:pPr>
            <a:r>
              <a:rPr lang="zh-CN" altLang="en-US" sz="2300" dirty="0">
                <a:solidFill>
                  <a:srgbClr val="333399"/>
                </a:solidFill>
                <a:latin typeface="Calibri"/>
                <a:cs typeface="Calibri"/>
              </a:rPr>
              <a:t>线性分类</a:t>
            </a:r>
            <a:endParaRPr lang="en-US" altLang="zh-CN" sz="2300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367665" algn="l"/>
                <a:tab pos="368300" algn="l"/>
                <a:tab pos="6539230" algn="l"/>
              </a:tabLst>
            </a:pPr>
            <a:r>
              <a:rPr lang="en-US" altLang="zh-CN" sz="2300" dirty="0">
                <a:latin typeface="Cambria Math"/>
                <a:cs typeface="Cambria Math"/>
              </a:rPr>
              <a:t>y=</a:t>
            </a:r>
            <a:r>
              <a:rPr lang="en-US" altLang="zh-CN" sz="2300" dirty="0">
                <a:solidFill>
                  <a:srgbClr val="FF0000"/>
                </a:solidFill>
                <a:latin typeface="Cambria Math"/>
                <a:cs typeface="Cambria Math"/>
              </a:rPr>
              <a:t>g</a:t>
            </a:r>
            <a:r>
              <a:rPr lang="en-US" altLang="zh-CN" sz="2300" dirty="0">
                <a:latin typeface="Cambria Math"/>
                <a:cs typeface="Cambria Math"/>
              </a:rPr>
              <a:t>(w</a:t>
            </a:r>
            <a:r>
              <a:rPr lang="en-US" altLang="zh-CN" sz="2300" baseline="-25000" dirty="0">
                <a:latin typeface="Cambria Math"/>
                <a:cs typeface="Cambria Math"/>
              </a:rPr>
              <a:t>0</a:t>
            </a:r>
            <a:r>
              <a:rPr lang="en-US" altLang="zh-CN" sz="2300" dirty="0">
                <a:latin typeface="Cambria Math"/>
                <a:cs typeface="Cambria Math"/>
              </a:rPr>
              <a:t>+w</a:t>
            </a:r>
            <a:r>
              <a:rPr lang="en-US" altLang="zh-CN" sz="2300" baseline="-25000" dirty="0">
                <a:latin typeface="Cambria Math"/>
                <a:cs typeface="Cambria Math"/>
              </a:rPr>
              <a:t>1</a:t>
            </a:r>
            <a:r>
              <a:rPr lang="en-US" altLang="zh-CN" sz="2300" dirty="0">
                <a:latin typeface="Cambria Math"/>
                <a:cs typeface="Cambria Math"/>
              </a:rPr>
              <a:t>x</a:t>
            </a:r>
            <a:r>
              <a:rPr lang="en-US" altLang="zh-CN" sz="2300" baseline="-25000" dirty="0">
                <a:latin typeface="Cambria Math"/>
                <a:cs typeface="Cambria Math"/>
              </a:rPr>
              <a:t>1</a:t>
            </a:r>
            <a:r>
              <a:rPr lang="en-US" altLang="zh-CN" sz="2300" dirty="0">
                <a:latin typeface="Cambria Math"/>
                <a:cs typeface="Cambria Math"/>
              </a:rPr>
              <a:t>+w</a:t>
            </a:r>
            <a:r>
              <a:rPr lang="en-US" altLang="zh-CN" sz="2300" baseline="-25000" dirty="0">
                <a:latin typeface="Cambria Math"/>
                <a:cs typeface="Cambria Math"/>
              </a:rPr>
              <a:t>2</a:t>
            </a:r>
            <a:r>
              <a:rPr lang="en-US" altLang="zh-CN" sz="2300" dirty="0">
                <a:latin typeface="Cambria Math"/>
                <a:cs typeface="Cambria Math"/>
              </a:rPr>
              <a:t>x</a:t>
            </a:r>
            <a:r>
              <a:rPr lang="en-US" altLang="zh-CN" sz="2300" baseline="-25000" dirty="0">
                <a:latin typeface="Cambria Math"/>
                <a:cs typeface="Cambria Math"/>
              </a:rPr>
              <a:t>2</a:t>
            </a:r>
            <a:r>
              <a:rPr lang="en-US" altLang="zh-CN" sz="2300" dirty="0">
                <a:latin typeface="Cambria Math"/>
                <a:cs typeface="Cambria Math"/>
              </a:rPr>
              <a:t>+…)</a:t>
            </a:r>
            <a:endParaRPr sz="23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8770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拟合能力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597074"/>
            <a:ext cx="4715107" cy="36607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/>
              <a:t>“</a:t>
            </a:r>
            <a:r>
              <a:rPr lang="zh-CN" altLang="en-US" sz="2600" b="1" dirty="0"/>
              <a:t>深层神经网络轻松拟合随机标签</a:t>
            </a:r>
            <a:r>
              <a:rPr lang="zh-CN" altLang="en-US" sz="2600" dirty="0"/>
              <a:t>”。可以使任何组的输入拟合任何组的输出，并实现</a:t>
            </a:r>
            <a:r>
              <a:rPr lang="en-US" altLang="zh-CN" sz="2600" u="sng" dirty="0"/>
              <a:t>0</a:t>
            </a:r>
            <a:r>
              <a:rPr lang="zh-CN" altLang="en-US" sz="2600" u="sng" dirty="0"/>
              <a:t>训练错误</a:t>
            </a:r>
            <a:r>
              <a:rPr lang="zh-CN" altLang="en-US" sz="2600" dirty="0"/>
              <a:t>。 这使我们得出结论，</a:t>
            </a:r>
            <a:r>
              <a:rPr lang="zh-CN" altLang="en-US" sz="2600" dirty="0">
                <a:solidFill>
                  <a:srgbClr val="FF0000"/>
                </a:solidFill>
              </a:rPr>
              <a:t>一个足够大的</a:t>
            </a:r>
            <a:r>
              <a:rPr lang="en-US" altLang="zh-CN" sz="2600" dirty="0">
                <a:solidFill>
                  <a:srgbClr val="FF0000"/>
                </a:solidFill>
              </a:rPr>
              <a:t>DNN</a:t>
            </a:r>
            <a:r>
              <a:rPr lang="zh-CN" altLang="en-US" sz="2600" dirty="0">
                <a:solidFill>
                  <a:srgbClr val="FF0000"/>
                </a:solidFill>
              </a:rPr>
              <a:t>可以简单地拟合任意数据</a:t>
            </a:r>
            <a:r>
              <a:rPr lang="zh-CN" altLang="en-US" sz="2600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56" y="1411870"/>
            <a:ext cx="5035220" cy="43793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39735" y="6390178"/>
            <a:ext cx="8452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《Understanding deep learning requires rethinking generalization》</a:t>
            </a:r>
            <a:r>
              <a:rPr lang="zh-CN" altLang="en-US" dirty="0"/>
              <a:t>，</a:t>
            </a:r>
            <a:r>
              <a:rPr lang="en-US" altLang="zh-CN" dirty="0"/>
              <a:t>ICLR2017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8600" y="5637239"/>
            <a:ext cx="6763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泛化效果</a:t>
            </a:r>
            <a:r>
              <a:rPr lang="zh-CN" altLang="en-US" dirty="0"/>
              <a:t>：</a:t>
            </a:r>
            <a:r>
              <a:rPr lang="en-US" altLang="zh-CN" dirty="0"/>
              <a:t>Random Label </a:t>
            </a:r>
            <a:r>
              <a:rPr lang="zh-CN" altLang="en-US" dirty="0"/>
              <a:t>在测试集不可能有任何提升，</a:t>
            </a:r>
            <a:r>
              <a:rPr lang="en-US" altLang="zh-CN" dirty="0">
                <a:solidFill>
                  <a:srgbClr val="FF0000"/>
                </a:solidFill>
              </a:rPr>
              <a:t>50%</a:t>
            </a:r>
            <a:r>
              <a:rPr lang="zh-CN" altLang="en-US" dirty="0">
                <a:solidFill>
                  <a:srgbClr val="FF0000"/>
                </a:solidFill>
              </a:rPr>
              <a:t>上下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49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21.1 </a:t>
            </a:r>
            <a:r>
              <a:rPr lang="zh-CN" altLang="en-US" dirty="0">
                <a:solidFill>
                  <a:schemeClr val="tx1"/>
                </a:solidFill>
              </a:rPr>
              <a:t>简单前馈网络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M-P</a:t>
            </a:r>
            <a:r>
              <a:rPr lang="zh-CN" altLang="en-US" dirty="0"/>
              <a:t>模型、感知机与多层感知机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神经网络的表示能力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神经网络中的学习</a:t>
            </a:r>
            <a:r>
              <a:rPr lang="en-US" altLang="zh-CN" dirty="0">
                <a:solidFill>
                  <a:srgbClr val="FF0000"/>
                </a:solidFill>
              </a:rPr>
              <a:t>(BP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905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5" dirty="0">
                <a:solidFill>
                  <a:srgbClr val="0000A0"/>
                </a:solidFill>
                <a:latin typeface="Trebuchet MS"/>
                <a:cs typeface="Trebuchet MS"/>
              </a:rPr>
              <a:t>optimization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23923"/>
            <a:ext cx="8081962" cy="5054380"/>
          </a:xfrm>
          <a:prstGeom prst="rect">
            <a:avLst/>
          </a:prstGeom>
        </p:spPr>
      </p:pic>
      <p:sp>
        <p:nvSpPr>
          <p:cNvPr id="5" name="object 203"/>
          <p:cNvSpPr txBox="1"/>
          <p:nvPr/>
        </p:nvSpPr>
        <p:spPr>
          <a:xfrm>
            <a:off x="8610600" y="4495800"/>
            <a:ext cx="3435985" cy="12208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5890" indent="-123825">
              <a:lnSpc>
                <a:spcPct val="100000"/>
              </a:lnSpc>
              <a:spcBef>
                <a:spcPts val="120"/>
              </a:spcBef>
              <a:buFont typeface="MS Gothic"/>
              <a:buChar char="•"/>
              <a:tabLst>
                <a:tab pos="136525" algn="l"/>
              </a:tabLst>
            </a:pPr>
            <a:r>
              <a:rPr sz="1400" spc="-30" dirty="0">
                <a:latin typeface="Trebuchet MS"/>
                <a:cs typeface="Trebuchet MS"/>
              </a:rPr>
              <a:t>Non-</a:t>
            </a:r>
            <a:r>
              <a:rPr sz="1400" spc="-10" dirty="0">
                <a:latin typeface="Trebuchet MS"/>
                <a:cs typeface="Trebuchet MS"/>
              </a:rPr>
              <a:t>convex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optimization</a:t>
            </a:r>
            <a:r>
              <a:rPr lang="en-US" sz="1400" spc="-10" dirty="0">
                <a:latin typeface="Trebuchet MS"/>
                <a:cs typeface="Trebuchet MS"/>
              </a:rPr>
              <a:t>, </a:t>
            </a:r>
            <a:r>
              <a:rPr sz="1400" dirty="0">
                <a:latin typeface="Trebuchet MS"/>
                <a:cs typeface="Trebuchet MS"/>
              </a:rPr>
              <a:t>No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theoretical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guarantees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that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it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works</a:t>
            </a:r>
            <a:endParaRPr lang="en-US" sz="1400" spc="-20" dirty="0">
              <a:latin typeface="Trebuchet MS"/>
              <a:cs typeface="Trebuchet MS"/>
            </a:endParaRPr>
          </a:p>
          <a:p>
            <a:pPr marL="135890" indent="-123825">
              <a:lnSpc>
                <a:spcPct val="100000"/>
              </a:lnSpc>
              <a:spcBef>
                <a:spcPts val="120"/>
              </a:spcBef>
              <a:buFont typeface="MS Gothic"/>
              <a:buChar char="•"/>
              <a:tabLst>
                <a:tab pos="136525" algn="l"/>
              </a:tabLst>
            </a:pPr>
            <a:endParaRPr sz="1400" dirty="0">
              <a:latin typeface="Trebuchet MS"/>
              <a:cs typeface="Trebuchet MS"/>
            </a:endParaRPr>
          </a:p>
          <a:p>
            <a:pPr marL="135890" indent="-123825">
              <a:lnSpc>
                <a:spcPct val="100000"/>
              </a:lnSpc>
              <a:spcBef>
                <a:spcPts val="915"/>
              </a:spcBef>
              <a:buFont typeface="MS Gothic"/>
              <a:buChar char="•"/>
              <a:tabLst>
                <a:tab pos="136525" algn="l"/>
              </a:tabLst>
            </a:pPr>
            <a:r>
              <a:rPr sz="1400" spc="-25" dirty="0">
                <a:latin typeface="Trebuchet MS"/>
                <a:cs typeface="Trebuchet MS"/>
              </a:rPr>
              <a:t>Before </a:t>
            </a:r>
            <a:r>
              <a:rPr sz="1400" spc="-20" dirty="0">
                <a:latin typeface="Trebuchet MS"/>
                <a:cs typeface="Trebuchet MS"/>
              </a:rPr>
              <a:t>2000s,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empirically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very </a:t>
            </a:r>
            <a:r>
              <a:rPr sz="1400" spc="-40" dirty="0">
                <a:latin typeface="Trebuchet MS"/>
                <a:cs typeface="Trebuchet MS"/>
              </a:rPr>
              <a:t>difficult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to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get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working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081308"/>
            <a:ext cx="2438400" cy="20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2D6002A-FBF9-489A-8EAB-E2B9D742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0"/>
            <a:ext cx="4626143" cy="3131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zh-CN" altLang="en-US" sz="3200" dirty="0"/>
              <a:t>误差反向</a:t>
            </a:r>
            <a:r>
              <a:rPr lang="zh-CN" altLang="en-US" sz="3000" dirty="0"/>
              <a:t>传播算法（</a:t>
            </a:r>
            <a:r>
              <a:rPr lang="en-US" altLang="zh-CN" sz="3000" dirty="0"/>
              <a:t>Error </a:t>
            </a:r>
            <a:r>
              <a:rPr lang="en-US" altLang="zh-CN" sz="3000" dirty="0" err="1"/>
              <a:t>BackPropagation</a:t>
            </a:r>
            <a:r>
              <a:rPr lang="en-US" altLang="zh-CN" sz="3000" dirty="0"/>
              <a:t>, </a:t>
            </a:r>
            <a:r>
              <a:rPr lang="zh-CN" altLang="en-US" sz="3000" dirty="0"/>
              <a:t>简称</a:t>
            </a:r>
            <a:r>
              <a:rPr lang="en-US" altLang="zh-CN" sz="3000" dirty="0"/>
              <a:t>BP</a:t>
            </a:r>
            <a:r>
              <a:rPr lang="zh-CN" altLang="en-US" sz="3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73162"/>
            <a:ext cx="10362752" cy="5269279"/>
          </a:xfrm>
        </p:spPr>
        <p:txBody>
          <a:bodyPr>
            <a:no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算法</a:t>
            </a:r>
            <a:r>
              <a:rPr lang="en-US" altLang="zh-CN" sz="2400" baseline="30000" dirty="0">
                <a:solidFill>
                  <a:srgbClr val="C00000"/>
                </a:solidFill>
              </a:rPr>
              <a:t>[</a:t>
            </a:r>
            <a:r>
              <a:rPr lang="en-US" altLang="zh-CN" sz="2400" baseline="30000" dirty="0" err="1"/>
              <a:t>Rumelhart</a:t>
            </a:r>
            <a:r>
              <a:rPr lang="en-US" altLang="zh-CN" sz="2400" baseline="30000" dirty="0"/>
              <a:t> &amp; Hinton, 1986]</a:t>
            </a:r>
            <a:r>
              <a:rPr lang="zh-CN" altLang="en-US" sz="2400" dirty="0"/>
              <a:t>是最成功的训练多层前馈神经网络的学习算法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342900" indent="-342900">
              <a:lnSpc>
                <a:spcPct val="2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参数优化</a:t>
            </a:r>
            <a:r>
              <a:rPr lang="en-US" altLang="zh-CN" sz="2400" dirty="0">
                <a:solidFill>
                  <a:srgbClr val="FF0000"/>
                </a:solidFill>
              </a:rPr>
              <a:t> : </a:t>
            </a:r>
          </a:p>
          <a:p>
            <a:pPr marL="742931" lvl="1" indent="-342900">
              <a:lnSpc>
                <a:spcPct val="220000"/>
              </a:lnSpc>
            </a:pPr>
            <a:r>
              <a:rPr lang="en-US" altLang="zh-CN" sz="2000" dirty="0"/>
              <a:t>BP</a:t>
            </a:r>
            <a:r>
              <a:rPr lang="zh-CN" altLang="en-US" sz="2000" dirty="0"/>
              <a:t>是一个</a:t>
            </a:r>
            <a:r>
              <a:rPr lang="zh-CN" altLang="en-US" sz="2000" dirty="0">
                <a:solidFill>
                  <a:srgbClr val="FF0000"/>
                </a:solidFill>
              </a:rPr>
              <a:t>迭代学习算法</a:t>
            </a:r>
            <a:r>
              <a:rPr lang="en-US" altLang="zh-CN" sz="2000" dirty="0"/>
              <a:t>, </a:t>
            </a:r>
            <a:r>
              <a:rPr lang="zh-CN" altLang="en-US" sz="2000" dirty="0"/>
              <a:t>在迭代的每一轮中对参数进行一次更新估计</a:t>
            </a:r>
          </a:p>
        </p:txBody>
      </p:sp>
      <p:pic>
        <p:nvPicPr>
          <p:cNvPr id="17412" name="Picture 4" descr="https://pic1.zhimg.com/v2-d68c1fcd698f51c2092f4de9479f5e78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057400"/>
            <a:ext cx="3962400" cy="38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误差反向</a:t>
            </a:r>
            <a:r>
              <a:rPr lang="zh-CN" altLang="en-US" sz="3000" dirty="0"/>
              <a:t>传播算法（</a:t>
            </a:r>
            <a:r>
              <a:rPr lang="en-US" altLang="zh-CN" sz="3000" dirty="0"/>
              <a:t>Error </a:t>
            </a:r>
            <a:r>
              <a:rPr lang="en-US" altLang="zh-CN" sz="3000" dirty="0" err="1"/>
              <a:t>BackPropagation</a:t>
            </a:r>
            <a:r>
              <a:rPr lang="en-US" altLang="zh-CN" sz="3000" dirty="0"/>
              <a:t>, </a:t>
            </a:r>
            <a:r>
              <a:rPr lang="zh-CN" altLang="en-US" sz="3000" dirty="0"/>
              <a:t>简称</a:t>
            </a:r>
            <a:r>
              <a:rPr lang="en-US" altLang="zh-CN" sz="3000" dirty="0"/>
              <a:t>BP</a:t>
            </a:r>
            <a:r>
              <a:rPr lang="zh-CN" altLang="en-US" sz="3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900" y="1414693"/>
            <a:ext cx="10362752" cy="526927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算法</a:t>
            </a:r>
            <a:r>
              <a:rPr lang="en-US" altLang="zh-CN" sz="2400" baseline="30000" dirty="0">
                <a:solidFill>
                  <a:srgbClr val="C00000"/>
                </a:solidFill>
              </a:rPr>
              <a:t>[</a:t>
            </a:r>
            <a:r>
              <a:rPr lang="en-US" altLang="zh-CN" sz="2400" baseline="30000" dirty="0" err="1"/>
              <a:t>Rumelhart</a:t>
            </a:r>
            <a:r>
              <a:rPr lang="en-US" altLang="zh-CN" sz="2400" baseline="30000" dirty="0"/>
              <a:t> &amp; Hinton, 1986] </a:t>
            </a:r>
            <a:r>
              <a:rPr lang="zh-CN" altLang="en-US" sz="2400" dirty="0"/>
              <a:t>是最成功的训练多层前馈神经网络的学习算法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前向计算</a:t>
            </a:r>
            <a:r>
              <a:rPr lang="en-US" altLang="zh-CN" sz="2400" dirty="0">
                <a:solidFill>
                  <a:srgbClr val="FF0000"/>
                </a:solidFill>
              </a:rPr>
              <a:t>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  step1: </a:t>
            </a:r>
            <a:r>
              <a:rPr lang="zh-CN" altLang="en-US" sz="2400" dirty="0"/>
              <a:t>计算隐层的神经元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  step2: </a:t>
            </a:r>
            <a:r>
              <a:rPr lang="zh-CN" altLang="en-US" sz="2400" dirty="0"/>
              <a:t>计算输出层的神经元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  step3:  </a:t>
            </a:r>
            <a:r>
              <a:rPr lang="zh-CN" altLang="en-US" sz="2400" dirty="0"/>
              <a:t>计算误差</a:t>
            </a:r>
            <a:r>
              <a:rPr lang="en-US" altLang="zh-CN" sz="2400" dirty="0"/>
              <a:t>              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网络参数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参数包括：权重，阈值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 网络训练的过程就是参数优化的过程</a:t>
            </a:r>
            <a:endParaRPr lang="en-US" altLang="zh-CN" sz="2400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17931"/>
              </p:ext>
            </p:extLst>
          </p:nvPr>
        </p:nvGraphicFramePr>
        <p:xfrm>
          <a:off x="3708150" y="4073525"/>
          <a:ext cx="26622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482120" imgH="235080" progId="Equation.Ribbit">
                  <p:embed/>
                </p:oleObj>
              </mc:Choice>
              <mc:Fallback>
                <p:oleObj name="Formula" r:id="rId2" imgW="1482120" imgH="235080" progId="Equation.Ribbit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150" y="4073525"/>
                        <a:ext cx="26622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12D6002A-FBF9-489A-8EAB-E2B9D742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507852"/>
            <a:ext cx="4626143" cy="31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zh-CN" altLang="en-US" sz="3200" dirty="0"/>
              <a:t>反向</a:t>
            </a:r>
            <a:r>
              <a:rPr lang="zh-CN" altLang="en-US" sz="3000" dirty="0"/>
              <a:t>传播算法（</a:t>
            </a:r>
            <a:r>
              <a:rPr lang="en-US" altLang="zh-CN" sz="3000" dirty="0"/>
              <a:t>Error </a:t>
            </a:r>
            <a:r>
              <a:rPr lang="en-US" altLang="zh-CN" sz="3000" dirty="0" err="1"/>
              <a:t>BackPropagation</a:t>
            </a:r>
            <a:r>
              <a:rPr lang="en-US" altLang="zh-CN" sz="3000" dirty="0"/>
              <a:t>, </a:t>
            </a:r>
            <a:r>
              <a:rPr lang="zh-CN" altLang="en-US" sz="3000" dirty="0"/>
              <a:t>简称</a:t>
            </a:r>
            <a:r>
              <a:rPr lang="en-US" altLang="zh-CN" sz="3000" dirty="0"/>
              <a:t>BP</a:t>
            </a:r>
            <a:r>
              <a:rPr lang="zh-CN" altLang="en-US" sz="3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2830" y="1371600"/>
            <a:ext cx="10362752" cy="5269279"/>
          </a:xfrm>
        </p:spPr>
        <p:txBody>
          <a:bodyPr>
            <a:no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算法</a:t>
            </a:r>
            <a:r>
              <a:rPr lang="zh-CN" altLang="en-US" sz="2400" dirty="0"/>
              <a:t>是最成功的训练多层前馈神经网络的学习算法</a:t>
            </a:r>
            <a:endParaRPr lang="en-US" altLang="zh-CN" sz="2400" dirty="0"/>
          </a:p>
          <a:p>
            <a:pPr marL="342900" indent="-342900">
              <a:lnSpc>
                <a:spcPct val="2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反向计算</a:t>
            </a:r>
            <a:r>
              <a:rPr lang="en-US" altLang="zh-CN" sz="2400" dirty="0">
                <a:solidFill>
                  <a:srgbClr val="FF0000"/>
                </a:solidFill>
              </a:rPr>
              <a:t>	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/>
              <a:t>    step1: </a:t>
            </a:r>
            <a:r>
              <a:rPr lang="zh-CN" altLang="en-US" sz="2400" dirty="0"/>
              <a:t>计算输出层的梯度</a:t>
            </a:r>
            <a:endParaRPr lang="en-US" altLang="zh-CN" sz="24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/>
              <a:t>    step2: </a:t>
            </a:r>
            <a:r>
              <a:rPr lang="zh-CN" altLang="en-US" sz="2400" dirty="0"/>
              <a:t>从输出层开始，循环直到最早的隐藏层</a:t>
            </a:r>
            <a:endParaRPr lang="en-US" altLang="zh-CN" sz="2400" dirty="0"/>
          </a:p>
          <a:p>
            <a:pPr marL="400031" lvl="1" indent="0">
              <a:lnSpc>
                <a:spcPct val="200000"/>
              </a:lnSpc>
              <a:buNone/>
            </a:pPr>
            <a:r>
              <a:rPr lang="en-US" altLang="zh-CN" sz="2000" dirty="0"/>
              <a:t>    2.1:  </a:t>
            </a:r>
            <a:r>
              <a:rPr lang="zh-CN" altLang="en-US" sz="2000" dirty="0"/>
              <a:t>将误差传播回前一层</a:t>
            </a:r>
            <a:endParaRPr lang="en-US" altLang="zh-CN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/>
              <a:t>   step3:  </a:t>
            </a:r>
            <a:r>
              <a:rPr lang="zh-CN" altLang="en-US" sz="2400" dirty="0"/>
              <a:t>更新权重与阈值</a:t>
            </a:r>
            <a:endParaRPr lang="en-US" altLang="zh-CN" sz="2400" dirty="0"/>
          </a:p>
          <a:p>
            <a:pPr marL="0" indent="0">
              <a:lnSpc>
                <a:spcPct val="200000"/>
              </a:lnSpc>
              <a:buNone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D6002A-FBF9-489A-8EAB-E2B9D742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895600"/>
            <a:ext cx="4626143" cy="31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19" y="332875"/>
            <a:ext cx="7818181" cy="64874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BP</a:t>
            </a:r>
            <a:r>
              <a:rPr lang="zh-CN" altLang="en-US" dirty="0"/>
              <a:t>算法</a:t>
            </a:r>
          </a:p>
        </p:txBody>
      </p:sp>
      <p:sp>
        <p:nvSpPr>
          <p:cNvPr id="5" name="矩形 4"/>
          <p:cNvSpPr/>
          <p:nvPr/>
        </p:nvSpPr>
        <p:spPr>
          <a:xfrm>
            <a:off x="5524500" y="2467100"/>
            <a:ext cx="46863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47674" y="4069695"/>
            <a:ext cx="5006025" cy="129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9407" y="3273352"/>
            <a:ext cx="271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前向计算  </a:t>
            </a:r>
            <a:r>
              <a:rPr lang="en-US" altLang="zh-CN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altLang="zh-CN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dirty="0">
                <a:solidFill>
                  <a:srgbClr val="CC00CC"/>
                </a:solidFill>
                <a:latin typeface="Cambria Math"/>
                <a:cs typeface="Cambria Math"/>
              </a:rPr>
              <a:t>=</a:t>
            </a:r>
            <a:r>
              <a:rPr lang="zh-CN" altLang="en-US" dirty="0">
                <a:solidFill>
                  <a:srgbClr val="00B050"/>
                </a:solidFill>
                <a:latin typeface="Cambria Math"/>
                <a:cs typeface="Cambria Math"/>
              </a:rPr>
              <a:t>𝑔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(</a:t>
            </a:r>
            <a:r>
              <a:rPr lang="en-US" altLang="zh-CN" dirty="0">
                <a:solidFill>
                  <a:srgbClr val="CC00CC"/>
                </a:solidFill>
                <a:latin typeface="Calibri"/>
                <a:cs typeface="Calibri"/>
                <a:sym typeface="Symbol" panose="05050102010706020507" pitchFamily="18" charset="2"/>
              </a:rPr>
              <a:t></a:t>
            </a:r>
            <a:r>
              <a:rPr lang="en-US" altLang="zh-CN" spc="652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dirty="0" err="1">
                <a:solidFill>
                  <a:srgbClr val="CC00CC"/>
                </a:solidFill>
                <a:latin typeface="Calibri"/>
                <a:cs typeface="Calibri"/>
              </a:rPr>
              <a:t>w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ij</a:t>
            </a:r>
            <a:r>
              <a:rPr lang="en-US" altLang="zh-CN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spc="-50" dirty="0" err="1">
                <a:solidFill>
                  <a:srgbClr val="CC00CC"/>
                </a:solidFill>
                <a:latin typeface="Cambria Math"/>
                <a:cs typeface="Cambria Math"/>
              </a:rPr>
              <a:t>a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)</a:t>
            </a:r>
            <a:r>
              <a:rPr lang="en-US" altLang="zh-CN" spc="-50" dirty="0">
                <a:solidFill>
                  <a:srgbClr val="CC00CC"/>
                </a:solidFill>
                <a:latin typeface="Cambria Math"/>
                <a:cs typeface="Cambria Math"/>
              </a:rPr>
              <a:t>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857" y="41175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反向计算误差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93857" y="54980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更新权重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9" y="5917257"/>
            <a:ext cx="2962275" cy="542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3935" y="5928637"/>
            <a:ext cx="11560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 </a:t>
            </a:r>
            <a:r>
              <a:rPr lang="en-US" altLang="zh-CN" i="1" baseline="-25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</a:t>
            </a:r>
            <a:r>
              <a:rPr lang="en-US" altLang="zh-CN" i="1" baseline="-25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j </a:t>
            </a:r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  <a:sym typeface="Symbol" panose="05050102010706020507" pitchFamily="18" charset="2"/>
              </a:rPr>
              <a:t></a:t>
            </a:r>
            <a:r>
              <a:rPr lang="en-US" altLang="zh-CN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w </a:t>
            </a:r>
            <a:r>
              <a:rPr lang="en-US" altLang="zh-CN" i="1" baseline="-25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</a:t>
            </a:r>
            <a:r>
              <a:rPr lang="en-US" altLang="zh-CN" i="1" baseline="-25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j</a:t>
            </a:r>
            <a:endParaRPr lang="zh-CN" altLang="en-US" baseline="-25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47674" y="5398349"/>
            <a:ext cx="3977326" cy="65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42" y="4536756"/>
            <a:ext cx="2800350" cy="1047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80172"/>
            <a:ext cx="3895725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69079" y="278143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前向计算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595761" y="43022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反向计算误差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391179" y="56383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更新权重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5334000" y="1981200"/>
            <a:ext cx="243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反向传播公式推导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在单个样本上的平方误差定义为：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  <a:r>
              <a:rPr lang="zh-CN" altLang="en-US" sz="2800" dirty="0"/>
              <a:t>其中，求和是对输出层的所有节点进行的。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887" y="2124249"/>
            <a:ext cx="2816313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1884" y="4096544"/>
            <a:ext cx="885611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796221" y="3791130"/>
            <a:ext cx="213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输出层的权值更新</a:t>
            </a:r>
            <a:r>
              <a:rPr lang="en-US" altLang="zh-CN" dirty="0">
                <a:solidFill>
                  <a:srgbClr val="3366FF"/>
                </a:solidFill>
                <a:latin typeface="Verdana" panose="020B0604030504040204" pitchFamily="34" charset="0"/>
              </a:rPr>
              <a:t>: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322332"/>
            <a:ext cx="3048000" cy="464518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120417" y="5936214"/>
            <a:ext cx="2057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953" y="1204116"/>
            <a:ext cx="3843772" cy="164733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0667999" y="1787004"/>
            <a:ext cx="509817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800" y="6144120"/>
            <a:ext cx="2276475" cy="6762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958663" y="3156638"/>
            <a:ext cx="273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前向计算  </a:t>
            </a:r>
            <a:r>
              <a:rPr lang="en-US" altLang="zh-CN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dirty="0">
                <a:solidFill>
                  <a:srgbClr val="CC00CC"/>
                </a:solidFill>
                <a:latin typeface="Cambria Math"/>
                <a:cs typeface="Cambria Math"/>
              </a:rPr>
              <a:t>=</a:t>
            </a:r>
            <a:r>
              <a:rPr lang="zh-CN" altLang="en-US" dirty="0">
                <a:solidFill>
                  <a:srgbClr val="00B050"/>
                </a:solidFill>
                <a:latin typeface="Cambria Math"/>
                <a:cs typeface="Cambria Math"/>
              </a:rPr>
              <a:t>𝑔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(</a:t>
            </a:r>
            <a:r>
              <a:rPr lang="en-US" altLang="zh-CN" i="1" dirty="0" err="1">
                <a:solidFill>
                  <a:srgbClr val="CC00CC"/>
                </a:solidFill>
                <a:latin typeface="Calibri"/>
                <a:cs typeface="Calibri"/>
                <a:sym typeface="Symbol" panose="05050102010706020507" pitchFamily="18" charset="2"/>
              </a:rPr>
              <a:t>in</a:t>
            </a:r>
            <a:r>
              <a:rPr lang="en-US" altLang="zh-CN" i="1" spc="652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)</a:t>
            </a:r>
            <a:endParaRPr lang="en-US" altLang="zh-CN" baseline="-16339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altLang="zh-CN" dirty="0">
                <a:solidFill>
                  <a:srgbClr val="CC00CC"/>
                </a:solidFill>
                <a:latin typeface="Cambria Math"/>
                <a:cs typeface="Cambria Math"/>
              </a:rPr>
              <a:t>                        =</a:t>
            </a:r>
            <a:r>
              <a:rPr lang="zh-CN" altLang="en-US" dirty="0">
                <a:solidFill>
                  <a:srgbClr val="00B050"/>
                </a:solidFill>
                <a:latin typeface="Cambria Math"/>
                <a:cs typeface="Cambria Math"/>
              </a:rPr>
              <a:t>𝑔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(</a:t>
            </a:r>
            <a:r>
              <a:rPr lang="en-US" altLang="zh-CN" dirty="0">
                <a:solidFill>
                  <a:srgbClr val="CC00CC"/>
                </a:solidFill>
                <a:latin typeface="Calibri"/>
                <a:cs typeface="Calibri"/>
                <a:sym typeface="Symbol" panose="05050102010706020507" pitchFamily="18" charset="2"/>
              </a:rPr>
              <a:t></a:t>
            </a:r>
            <a:r>
              <a:rPr lang="en-US" altLang="zh-CN" i="1" spc="652" baseline="-16339" dirty="0" err="1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altLang="zh-CN" i="1" dirty="0" err="1">
                <a:solidFill>
                  <a:srgbClr val="CC00CC"/>
                </a:solidFill>
                <a:latin typeface="Calibri"/>
                <a:cs typeface="Calibri"/>
              </a:rPr>
              <a:t>w</a:t>
            </a:r>
            <a:r>
              <a:rPr lang="en-US" altLang="zh-CN" i="1" baseline="-16339" dirty="0" err="1">
                <a:solidFill>
                  <a:srgbClr val="CC00CC"/>
                </a:solidFill>
                <a:latin typeface="Calibri"/>
                <a:cs typeface="Calibri"/>
              </a:rPr>
              <a:t>ji</a:t>
            </a:r>
            <a:r>
              <a:rPr lang="en-US" altLang="zh-CN" i="1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i="1" spc="-50" dirty="0" err="1">
                <a:solidFill>
                  <a:srgbClr val="CC00CC"/>
                </a:solidFill>
                <a:latin typeface="Cambria Math"/>
                <a:cs typeface="Cambria Math"/>
              </a:rPr>
              <a:t>a</a:t>
            </a:r>
            <a:r>
              <a:rPr lang="en-US" altLang="zh-CN" i="1" baseline="-16339" dirty="0" err="1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)</a:t>
            </a:r>
            <a:r>
              <a:rPr lang="en-US" altLang="zh-CN" spc="-50" dirty="0">
                <a:solidFill>
                  <a:srgbClr val="CC00CC"/>
                </a:solidFill>
                <a:latin typeface="Cambria Math"/>
                <a:cs typeface="Cambria Math"/>
              </a:rPr>
              <a:t>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829800" y="6395498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2440B3"/>
                </a:solidFill>
                <a:latin typeface="Arial" panose="020B0604020202020204" pitchFamily="34" charset="0"/>
                <a:hlinkClick r:id="rId7"/>
              </a:rPr>
              <a:t>函数</a:t>
            </a:r>
            <a:r>
              <a:rPr lang="zh-CN" altLang="en-US" u="sng" dirty="0">
                <a:solidFill>
                  <a:srgbClr val="F73131"/>
                </a:solidFill>
                <a:latin typeface="Arial" panose="020B0604020202020204" pitchFamily="34" charset="0"/>
                <a:hlinkClick r:id="rId7"/>
              </a:rPr>
              <a:t>求导</a:t>
            </a:r>
            <a:r>
              <a:rPr lang="en-US" altLang="zh-CN" u="sng" dirty="0">
                <a:solidFill>
                  <a:srgbClr val="2440B3"/>
                </a:solidFill>
                <a:latin typeface="Arial" panose="020B0604020202020204" pitchFamily="34" charset="0"/>
                <a:hlinkClick r:id="rId7"/>
              </a:rPr>
              <a:t>(</a:t>
            </a:r>
            <a:r>
              <a:rPr lang="zh-CN" altLang="en-US" u="sng" dirty="0">
                <a:solidFill>
                  <a:srgbClr val="F73131"/>
                </a:solidFill>
                <a:latin typeface="Arial" panose="020B0604020202020204" pitchFamily="34" charset="0"/>
                <a:hlinkClick r:id="rId7"/>
              </a:rPr>
              <a:t>链式</a:t>
            </a:r>
            <a:r>
              <a:rPr lang="zh-CN" altLang="en-US" u="sng" dirty="0">
                <a:solidFill>
                  <a:srgbClr val="2440B3"/>
                </a:solidFill>
                <a:latin typeface="Arial" panose="020B0604020202020204" pitchFamily="34" charset="0"/>
                <a:hlinkClick r:id="rId7"/>
              </a:rPr>
              <a:t>法则</a:t>
            </a:r>
            <a:r>
              <a:rPr lang="en-US" altLang="zh-CN" u="sng" dirty="0">
                <a:solidFill>
                  <a:srgbClr val="2440B3"/>
                </a:solidFill>
                <a:latin typeface="Arial" panose="020B0604020202020204" pitchFamily="34" charset="0"/>
                <a:hlinkClick r:id="rId7"/>
              </a:rPr>
              <a:t>)</a:t>
            </a:r>
            <a:endParaRPr lang="zh-CN" altLang="en-US" b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6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21.1 </a:t>
            </a:r>
            <a:r>
              <a:rPr lang="zh-CN" altLang="en-US" dirty="0">
                <a:solidFill>
                  <a:schemeClr val="tx1"/>
                </a:solidFill>
              </a:rPr>
              <a:t>简单前馈网络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M-P</a:t>
            </a:r>
            <a:r>
              <a:rPr lang="zh-CN" altLang="en-US" dirty="0">
                <a:solidFill>
                  <a:srgbClr val="FF0000"/>
                </a:solidFill>
              </a:rPr>
              <a:t>模型、感知机与多层感知机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神经网络的表示能力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神经网络中的学习</a:t>
            </a:r>
            <a:r>
              <a:rPr lang="en-US" altLang="zh-CN" dirty="0"/>
              <a:t>(BP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8454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zh-CN" altLang="en-US" dirty="0"/>
              <a:t>反向传播公式推导（续）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32" y="1236773"/>
            <a:ext cx="9199307" cy="570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762000" y="116050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66FF"/>
                </a:solidFill>
                <a:latin typeface="Verdana" panose="020B0604030504040204" pitchFamily="34" charset="0"/>
              </a:rPr>
              <a:t>隐藏层的权值更新：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49" y="6123055"/>
            <a:ext cx="3048000" cy="464518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9120417" y="5936214"/>
            <a:ext cx="2057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517" y="3610817"/>
            <a:ext cx="3843772" cy="1647331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9436478" y="4167782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533" y="6117064"/>
            <a:ext cx="2457450" cy="5715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819400" y="3124200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49087" y="3124200"/>
            <a:ext cx="3285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41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87731"/>
              </p:ext>
            </p:extLst>
          </p:nvPr>
        </p:nvGraphicFramePr>
        <p:xfrm>
          <a:off x="3505200" y="5279871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079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471"/>
            <a:ext cx="3962400" cy="33336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97" name="Text Box 95"/>
          <p:cNvSpPr txBox="1">
            <a:spLocks noChangeArrowheads="1"/>
          </p:cNvSpPr>
          <p:nvPr/>
        </p:nvSpPr>
        <p:spPr bwMode="auto">
          <a:xfrm>
            <a:off x="770053" y="5257800"/>
            <a:ext cx="32400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训练样本x={1,0,1}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类标号</a:t>
            </a:r>
            <a:r>
              <a:rPr lang="en-US" altLang="zh-CN" sz="1800" b="1" dirty="0">
                <a:latin typeface="宋体" pitchFamily="2" charset="-122"/>
              </a:rPr>
              <a:t>(</a:t>
            </a:r>
            <a:r>
              <a:rPr lang="zh-CN" altLang="en-US" sz="1800" b="1" dirty="0">
                <a:latin typeface="宋体" pitchFamily="2" charset="-122"/>
              </a:rPr>
              <a:t>标签</a:t>
            </a:r>
            <a:r>
              <a:rPr lang="en-US" altLang="zh-CN" sz="1800" b="1" dirty="0">
                <a:latin typeface="宋体" pitchFamily="2" charset="-122"/>
              </a:rPr>
              <a:t>)</a:t>
            </a:r>
            <a:r>
              <a:rPr lang="zh-CN" altLang="en-US" sz="1800" b="1" dirty="0">
                <a:latin typeface="宋体" pitchFamily="2" charset="-122"/>
              </a:rPr>
              <a:t>为1</a:t>
            </a:r>
          </a:p>
        </p:txBody>
      </p:sp>
      <p:sp>
        <p:nvSpPr>
          <p:cNvPr id="43098" name="Rectangle 96"/>
          <p:cNvSpPr>
            <a:spLocks noChangeArrowheads="1"/>
          </p:cNvSpPr>
          <p:nvPr/>
        </p:nvSpPr>
        <p:spPr bwMode="auto">
          <a:xfrm>
            <a:off x="4267200" y="115396"/>
            <a:ext cx="213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课堂练习</a:t>
            </a:r>
          </a:p>
        </p:txBody>
      </p:sp>
      <p:sp>
        <p:nvSpPr>
          <p:cNvPr id="2" name="矩形 1"/>
          <p:cNvSpPr/>
          <p:nvPr/>
        </p:nvSpPr>
        <p:spPr>
          <a:xfrm>
            <a:off x="5459132" y="2805809"/>
            <a:ext cx="347723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Step 2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反向传播计算修正误差</a:t>
            </a:r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Step 3 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计算权重和阈值的更新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32584" y="6067597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激活函数为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pitchFamily="34" charset="0"/>
              </a:rPr>
              <a:t>sigmoid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6641" y="1138337"/>
            <a:ext cx="6096000" cy="425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用一个训练样本，示例了网络学习过程中的一次迭代过程。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437361" y="2154175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Step 1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前向传播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624208"/>
            <a:ext cx="2209800" cy="866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67" y="4366002"/>
            <a:ext cx="3887518" cy="6821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366" y="3119964"/>
            <a:ext cx="254317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366" y="2597072"/>
            <a:ext cx="2371725" cy="3524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6448200"/>
            <a:ext cx="58959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8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77093"/>
              </p:ext>
            </p:extLst>
          </p:nvPr>
        </p:nvGraphicFramePr>
        <p:xfrm>
          <a:off x="5943600" y="2748281"/>
          <a:ext cx="4953444" cy="20206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8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输入 net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输出o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79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471"/>
            <a:ext cx="3962400" cy="33336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97" name="Text Box 95"/>
          <p:cNvSpPr txBox="1">
            <a:spLocks noChangeArrowheads="1"/>
          </p:cNvSpPr>
          <p:nvPr/>
        </p:nvSpPr>
        <p:spPr bwMode="auto">
          <a:xfrm>
            <a:off x="770053" y="5257800"/>
            <a:ext cx="32400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训练样本x={1,0,1}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类标号</a:t>
            </a:r>
            <a:r>
              <a:rPr lang="en-US" altLang="zh-CN" sz="1800" b="1" dirty="0">
                <a:latin typeface="宋体" pitchFamily="2" charset="-122"/>
              </a:rPr>
              <a:t>(</a:t>
            </a:r>
            <a:r>
              <a:rPr lang="zh-CN" altLang="en-US" sz="1800" b="1" dirty="0">
                <a:latin typeface="宋体" pitchFamily="2" charset="-122"/>
              </a:rPr>
              <a:t>标签</a:t>
            </a:r>
            <a:r>
              <a:rPr lang="en-US" altLang="zh-CN" sz="1800" b="1" dirty="0">
                <a:latin typeface="宋体" pitchFamily="2" charset="-122"/>
              </a:rPr>
              <a:t>)</a:t>
            </a:r>
            <a:r>
              <a:rPr lang="zh-CN" altLang="en-US" sz="1800" b="1" dirty="0">
                <a:latin typeface="宋体" pitchFamily="2" charset="-122"/>
              </a:rPr>
              <a:t>为1</a:t>
            </a:r>
          </a:p>
        </p:txBody>
      </p:sp>
      <p:sp>
        <p:nvSpPr>
          <p:cNvPr id="43098" name="Rectangle 96"/>
          <p:cNvSpPr>
            <a:spLocks noChangeArrowheads="1"/>
          </p:cNvSpPr>
          <p:nvPr/>
        </p:nvSpPr>
        <p:spPr bwMode="auto">
          <a:xfrm>
            <a:off x="4267200" y="115396"/>
            <a:ext cx="213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课堂练习</a:t>
            </a:r>
          </a:p>
        </p:txBody>
      </p:sp>
      <p:sp>
        <p:nvSpPr>
          <p:cNvPr id="2" name="矩形 1"/>
          <p:cNvSpPr/>
          <p:nvPr/>
        </p:nvSpPr>
        <p:spPr>
          <a:xfrm>
            <a:off x="5943600" y="1958060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Step 1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前向传播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19" y="6085089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激活函数为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6641" y="1138337"/>
            <a:ext cx="6096000" cy="425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用一个训练样本，示例了网络学习过程中的一次迭代过程。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993" y="1308940"/>
            <a:ext cx="2209800" cy="866775"/>
          </a:xfrm>
          <a:prstGeom prst="rect">
            <a:avLst/>
          </a:prstGeom>
        </p:spPr>
      </p:pic>
      <p:graphicFrame>
        <p:nvGraphicFramePr>
          <p:cNvPr id="1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27930"/>
              </p:ext>
            </p:extLst>
          </p:nvPr>
        </p:nvGraphicFramePr>
        <p:xfrm>
          <a:off x="3505200" y="5279871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313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8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6396"/>
              </p:ext>
            </p:extLst>
          </p:nvPr>
        </p:nvGraphicFramePr>
        <p:xfrm>
          <a:off x="5410200" y="2748281"/>
          <a:ext cx="6400800" cy="20206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8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输入 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输出o</a:t>
                      </a:r>
                      <a:r>
                        <a:rPr kumimoji="0" lang="en-US" altLang="zh-CN" sz="16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0.2*1+0.4*0+(-0.5)*1-0.4=-0.7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1/(1+e-(-0.7))=0.332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(-0.3)*1+0.1*0+(0.2)*1-(-0.2)=0.1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1/(1+e(-0.1))=0.525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(-0.3)*0.332+(-0.2)*0.525-(-0.1)=-0.105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1/(1+e-(-0.105))=0.474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79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471"/>
            <a:ext cx="3962400" cy="33336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97" name="Text Box 95"/>
          <p:cNvSpPr txBox="1">
            <a:spLocks noChangeArrowheads="1"/>
          </p:cNvSpPr>
          <p:nvPr/>
        </p:nvSpPr>
        <p:spPr bwMode="auto">
          <a:xfrm>
            <a:off x="770053" y="5257800"/>
            <a:ext cx="32400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训练样本x={1,0,1}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类标号</a:t>
            </a:r>
            <a:r>
              <a:rPr lang="en-US" altLang="zh-CN" sz="1800" b="1" dirty="0">
                <a:latin typeface="宋体" pitchFamily="2" charset="-122"/>
              </a:rPr>
              <a:t>(</a:t>
            </a:r>
            <a:r>
              <a:rPr lang="zh-CN" altLang="en-US" sz="1800" b="1" dirty="0">
                <a:latin typeface="宋体" pitchFamily="2" charset="-122"/>
              </a:rPr>
              <a:t>标签</a:t>
            </a:r>
            <a:r>
              <a:rPr lang="en-US" altLang="zh-CN" sz="1800" b="1" dirty="0">
                <a:latin typeface="宋体" pitchFamily="2" charset="-122"/>
              </a:rPr>
              <a:t>)</a:t>
            </a:r>
            <a:r>
              <a:rPr lang="zh-CN" altLang="en-US" sz="1800" b="1" dirty="0">
                <a:latin typeface="宋体" pitchFamily="2" charset="-122"/>
              </a:rPr>
              <a:t>为1</a:t>
            </a:r>
          </a:p>
        </p:txBody>
      </p:sp>
      <p:sp>
        <p:nvSpPr>
          <p:cNvPr id="43098" name="Rectangle 96"/>
          <p:cNvSpPr>
            <a:spLocks noChangeArrowheads="1"/>
          </p:cNvSpPr>
          <p:nvPr/>
        </p:nvSpPr>
        <p:spPr bwMode="auto">
          <a:xfrm>
            <a:off x="4267200" y="115396"/>
            <a:ext cx="213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课堂练习</a:t>
            </a:r>
          </a:p>
        </p:txBody>
      </p:sp>
      <p:sp>
        <p:nvSpPr>
          <p:cNvPr id="2" name="矩形 1"/>
          <p:cNvSpPr/>
          <p:nvPr/>
        </p:nvSpPr>
        <p:spPr>
          <a:xfrm>
            <a:off x="5943600" y="1958060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Step 1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前向传播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19" y="6085089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激活函数为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6641" y="1138337"/>
            <a:ext cx="6096000" cy="425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用一个训练样本，示例了网络学习过程中的一次迭代过程。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993" y="1308940"/>
            <a:ext cx="2209800" cy="866775"/>
          </a:xfrm>
          <a:prstGeom prst="rect">
            <a:avLst/>
          </a:prstGeom>
        </p:spPr>
      </p:pic>
      <p:graphicFrame>
        <p:nvGraphicFramePr>
          <p:cNvPr id="11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27930"/>
              </p:ext>
            </p:extLst>
          </p:nvPr>
        </p:nvGraphicFramePr>
        <p:xfrm>
          <a:off x="3505200" y="5279871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70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8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70631"/>
              </p:ext>
            </p:extLst>
          </p:nvPr>
        </p:nvGraphicFramePr>
        <p:xfrm>
          <a:off x="6950446" y="366404"/>
          <a:ext cx="5045364" cy="1394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输入 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输出o</a:t>
                      </a:r>
                      <a:r>
                        <a:rPr kumimoji="0" lang="en-US" altLang="zh-CN" sz="16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0.332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0.525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0.105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0.474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79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471"/>
            <a:ext cx="3962400" cy="33336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97" name="Text Box 95"/>
          <p:cNvSpPr txBox="1">
            <a:spLocks noChangeArrowheads="1"/>
          </p:cNvSpPr>
          <p:nvPr/>
        </p:nvSpPr>
        <p:spPr bwMode="auto">
          <a:xfrm>
            <a:off x="770053" y="5257800"/>
            <a:ext cx="32400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训练样本x={1,0,1}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类标号</a:t>
            </a:r>
            <a:r>
              <a:rPr lang="en-US" altLang="zh-CN" sz="1800" b="1" dirty="0">
                <a:latin typeface="宋体" pitchFamily="2" charset="-122"/>
              </a:rPr>
              <a:t>(</a:t>
            </a:r>
            <a:r>
              <a:rPr lang="zh-CN" altLang="en-US" sz="1800" b="1" dirty="0">
                <a:latin typeface="宋体" pitchFamily="2" charset="-122"/>
              </a:rPr>
              <a:t>标签</a:t>
            </a:r>
            <a:r>
              <a:rPr lang="en-US" altLang="zh-CN" sz="1800" b="1" dirty="0">
                <a:latin typeface="宋体" pitchFamily="2" charset="-122"/>
              </a:rPr>
              <a:t>)</a:t>
            </a:r>
            <a:r>
              <a:rPr lang="zh-CN" altLang="en-US" sz="1800" b="1" dirty="0">
                <a:latin typeface="宋体" pitchFamily="2" charset="-122"/>
              </a:rPr>
              <a:t>为1</a:t>
            </a:r>
          </a:p>
        </p:txBody>
      </p:sp>
      <p:sp>
        <p:nvSpPr>
          <p:cNvPr id="43098" name="Rectangle 96"/>
          <p:cNvSpPr>
            <a:spLocks noChangeArrowheads="1"/>
          </p:cNvSpPr>
          <p:nvPr/>
        </p:nvSpPr>
        <p:spPr bwMode="auto">
          <a:xfrm>
            <a:off x="4267200" y="115396"/>
            <a:ext cx="213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课堂练习</a:t>
            </a:r>
          </a:p>
        </p:txBody>
      </p:sp>
      <p:sp>
        <p:nvSpPr>
          <p:cNvPr id="2" name="矩形 1"/>
          <p:cNvSpPr/>
          <p:nvPr/>
        </p:nvSpPr>
        <p:spPr>
          <a:xfrm>
            <a:off x="5545794" y="1992782"/>
            <a:ext cx="22942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Step 2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反向传播</a:t>
            </a:r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   2.1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计算修正误差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19" y="6085089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激活函数为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6641" y="1138337"/>
            <a:ext cx="6096000" cy="425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用一个训练样本，示例了网络学习过程中的一次迭代过程。</a:t>
            </a:r>
          </a:p>
        </p:txBody>
      </p:sp>
      <p:graphicFrame>
        <p:nvGraphicFramePr>
          <p:cNvPr id="10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222"/>
              </p:ext>
            </p:extLst>
          </p:nvPr>
        </p:nvGraphicFramePr>
        <p:xfrm>
          <a:off x="5376630" y="3414272"/>
          <a:ext cx="4926763" cy="1341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ea typeface="宋体" pitchFamily="2" charset="-122"/>
                        </a:rPr>
                        <a:t>修正误差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16" y="2527281"/>
            <a:ext cx="254317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716" y="2004389"/>
            <a:ext cx="2371725" cy="3524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3655440"/>
            <a:ext cx="1933683" cy="858783"/>
          </a:xfrm>
          <a:prstGeom prst="rect">
            <a:avLst/>
          </a:prstGeom>
        </p:spPr>
      </p:pic>
      <p:graphicFrame>
        <p:nvGraphicFramePr>
          <p:cNvPr id="1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27930"/>
              </p:ext>
            </p:extLst>
          </p:nvPr>
        </p:nvGraphicFramePr>
        <p:xfrm>
          <a:off x="3505200" y="5279871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9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8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566131"/>
              </p:ext>
            </p:extLst>
          </p:nvPr>
        </p:nvGraphicFramePr>
        <p:xfrm>
          <a:off x="6950446" y="366404"/>
          <a:ext cx="5045364" cy="1394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输入 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输出o</a:t>
                      </a:r>
                      <a:r>
                        <a:rPr kumimoji="0" lang="en-US" altLang="zh-CN" sz="16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0.332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0.525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0.105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0.474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79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471"/>
            <a:ext cx="3962400" cy="33336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97" name="Text Box 95"/>
          <p:cNvSpPr txBox="1">
            <a:spLocks noChangeArrowheads="1"/>
          </p:cNvSpPr>
          <p:nvPr/>
        </p:nvSpPr>
        <p:spPr bwMode="auto">
          <a:xfrm>
            <a:off x="770053" y="5257800"/>
            <a:ext cx="32400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训练样本x={1,0,1}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宋体" pitchFamily="2" charset="-122"/>
              </a:rPr>
              <a:t>类标号</a:t>
            </a:r>
            <a:r>
              <a:rPr lang="en-US" altLang="zh-CN" sz="1800" b="1" dirty="0">
                <a:latin typeface="宋体" pitchFamily="2" charset="-122"/>
              </a:rPr>
              <a:t>(</a:t>
            </a:r>
            <a:r>
              <a:rPr lang="zh-CN" altLang="en-US" sz="1800" b="1" dirty="0">
                <a:latin typeface="宋体" pitchFamily="2" charset="-122"/>
              </a:rPr>
              <a:t>标签</a:t>
            </a:r>
            <a:r>
              <a:rPr lang="en-US" altLang="zh-CN" sz="1800" b="1" dirty="0">
                <a:latin typeface="宋体" pitchFamily="2" charset="-122"/>
              </a:rPr>
              <a:t>)</a:t>
            </a:r>
            <a:r>
              <a:rPr lang="zh-CN" altLang="en-US" sz="1800" b="1" dirty="0">
                <a:latin typeface="宋体" pitchFamily="2" charset="-122"/>
              </a:rPr>
              <a:t>为1</a:t>
            </a:r>
          </a:p>
        </p:txBody>
      </p:sp>
      <p:sp>
        <p:nvSpPr>
          <p:cNvPr id="43098" name="Rectangle 96"/>
          <p:cNvSpPr>
            <a:spLocks noChangeArrowheads="1"/>
          </p:cNvSpPr>
          <p:nvPr/>
        </p:nvSpPr>
        <p:spPr bwMode="auto">
          <a:xfrm>
            <a:off x="4267200" y="115396"/>
            <a:ext cx="213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课堂练习</a:t>
            </a:r>
          </a:p>
        </p:txBody>
      </p:sp>
      <p:sp>
        <p:nvSpPr>
          <p:cNvPr id="2" name="矩形 1"/>
          <p:cNvSpPr/>
          <p:nvPr/>
        </p:nvSpPr>
        <p:spPr>
          <a:xfrm>
            <a:off x="5545794" y="1992782"/>
            <a:ext cx="20409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Step 2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反向传播</a:t>
            </a:r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      计算修正误差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19" y="6085089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激活函数为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6641" y="1138337"/>
            <a:ext cx="6096000" cy="425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用一个训练样本，示例了网络学习过程中的一次迭代过程。</a:t>
            </a:r>
          </a:p>
        </p:txBody>
      </p:sp>
      <p:graphicFrame>
        <p:nvGraphicFramePr>
          <p:cNvPr id="10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35191"/>
              </p:ext>
            </p:extLst>
          </p:nvPr>
        </p:nvGraphicFramePr>
        <p:xfrm>
          <a:off x="5376630" y="3414272"/>
          <a:ext cx="4926763" cy="1341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ea typeface="宋体" pitchFamily="2" charset="-122"/>
                        </a:rPr>
                        <a:t>修正误差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0.474*(1-0.474)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*(1-0.474)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=0.1311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0.525*(1-0.525)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*(0.1311*(-0.2)) =-0.0065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0.332*(1-0.332)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*(0.1311*(-0.3))=-0.0087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716" y="2527281"/>
            <a:ext cx="254317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716" y="2004389"/>
            <a:ext cx="2371725" cy="3524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896609"/>
            <a:ext cx="1933683" cy="858783"/>
          </a:xfrm>
          <a:prstGeom prst="rect">
            <a:avLst/>
          </a:prstGeom>
        </p:spPr>
      </p:pic>
      <p:graphicFrame>
        <p:nvGraphicFramePr>
          <p:cNvPr id="1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27930"/>
              </p:ext>
            </p:extLst>
          </p:nvPr>
        </p:nvGraphicFramePr>
        <p:xfrm>
          <a:off x="3505200" y="5279871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30029"/>
              </p:ext>
            </p:extLst>
          </p:nvPr>
        </p:nvGraphicFramePr>
        <p:xfrm>
          <a:off x="6486694" y="1912677"/>
          <a:ext cx="4824412" cy="449008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w46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-0.3+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*0.332*0.1311=-0.216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w56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-0.2+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*0.525*0.1311=-0.138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w14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0.2+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(-0.0087)=0.192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w15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-0.3+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(-0.0065) =-0.306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w24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0.4+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(-0.0087)=0.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w25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(-0.0065)=0.1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w34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-0.5+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(-0.0087)=-0.508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w35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0.2+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1*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(-0.0065)=-0.194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kumimoji="0" lang="ru-RU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*0.1311=0.218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kumimoji="0" lang="ru-RU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0.2+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*(-0.0065)=0.194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kumimoji="0" lang="ru-RU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-0.4+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0.9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*(-0.0087)=-0.408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04800" y="654547"/>
            <a:ext cx="2885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Step 3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反向传播</a:t>
            </a:r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     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计算权重和阈值的更新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83" y="1831395"/>
            <a:ext cx="3887518" cy="682165"/>
          </a:xfrm>
          <a:prstGeom prst="rect">
            <a:avLst/>
          </a:prstGeom>
        </p:spPr>
      </p:pic>
      <p:graphicFrame>
        <p:nvGraphicFramePr>
          <p:cNvPr id="1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96305"/>
              </p:ext>
            </p:extLst>
          </p:nvPr>
        </p:nvGraphicFramePr>
        <p:xfrm>
          <a:off x="609600" y="3249854"/>
          <a:ext cx="4926763" cy="1394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输入 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输出o</a:t>
                      </a:r>
                      <a:r>
                        <a:rPr kumimoji="0" lang="en-US" altLang="zh-CN" sz="16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-0.7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0.332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0.525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0.105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0.474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marL="0" marR="0" marT="45712" marB="4571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811115"/>
              </p:ext>
            </p:extLst>
          </p:nvPr>
        </p:nvGraphicFramePr>
        <p:xfrm>
          <a:off x="609600" y="5036762"/>
          <a:ext cx="4926763" cy="147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神经元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ea typeface="宋体" pitchFamily="2" charset="-122"/>
                        </a:rPr>
                        <a:t>修正误差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(1-0.474)*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0.474*(1-0.474) 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=0.1311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(0.1311*(-0.2))*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0.525*(1-0.525)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=-0.0065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(0.1311*(-0.3))*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0.332*(1-0.332)</a:t>
                      </a: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=-0.0087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618410" y="2420041"/>
            <a:ext cx="2119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学习率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α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，此处取值为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0.9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601824" y="2700361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latin typeface="宋体" pitchFamily="2" charset="-122"/>
              </a:rPr>
              <a:t>x={1,0,1}</a:t>
            </a:r>
          </a:p>
        </p:txBody>
      </p:sp>
      <p:graphicFrame>
        <p:nvGraphicFramePr>
          <p:cNvPr id="1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82756"/>
              </p:ext>
            </p:extLst>
          </p:nvPr>
        </p:nvGraphicFramePr>
        <p:xfrm>
          <a:off x="3654012" y="28669"/>
          <a:ext cx="8496300" cy="936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84133" r="5578" b="24972"/>
          <a:stretch/>
        </p:blipFill>
        <p:spPr>
          <a:xfrm>
            <a:off x="4038600" y="5065673"/>
            <a:ext cx="169091" cy="268327"/>
          </a:xfrm>
          <a:prstGeom prst="rect">
            <a:avLst/>
          </a:prstGeom>
        </p:spPr>
      </p:pic>
      <p:graphicFrame>
        <p:nvGraphicFramePr>
          <p:cNvPr id="1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611550"/>
              </p:ext>
            </p:extLst>
          </p:nvPr>
        </p:nvGraphicFramePr>
        <p:xfrm>
          <a:off x="3654012" y="1030072"/>
          <a:ext cx="8496300" cy="9372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8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W15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W25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W46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W56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ru-RU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Ө</a:t>
                      </a: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192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-0.3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06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-0.5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08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216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138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08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Garamond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kumimoji="0" lang="en-US" altLang="zh-CN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218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9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19" y="332875"/>
            <a:ext cx="7818181" cy="64874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BP</a:t>
            </a:r>
            <a:r>
              <a:rPr lang="zh-CN" altLang="en-US" dirty="0"/>
              <a:t>算法</a:t>
            </a:r>
          </a:p>
        </p:txBody>
      </p:sp>
      <p:sp>
        <p:nvSpPr>
          <p:cNvPr id="5" name="矩形 4"/>
          <p:cNvSpPr/>
          <p:nvPr/>
        </p:nvSpPr>
        <p:spPr>
          <a:xfrm>
            <a:off x="5524500" y="2467100"/>
            <a:ext cx="46863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47674" y="4069695"/>
            <a:ext cx="5006025" cy="129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9407" y="3273352"/>
            <a:ext cx="271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前向计算  </a:t>
            </a:r>
            <a:r>
              <a:rPr lang="en-US" altLang="zh-CN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altLang="zh-CN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dirty="0">
                <a:solidFill>
                  <a:srgbClr val="CC00CC"/>
                </a:solidFill>
                <a:latin typeface="Cambria Math"/>
                <a:cs typeface="Cambria Math"/>
              </a:rPr>
              <a:t>=</a:t>
            </a:r>
            <a:r>
              <a:rPr lang="zh-CN" altLang="en-US" dirty="0">
                <a:solidFill>
                  <a:srgbClr val="00B050"/>
                </a:solidFill>
                <a:latin typeface="Cambria Math"/>
                <a:cs typeface="Cambria Math"/>
              </a:rPr>
              <a:t>𝑔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(</a:t>
            </a:r>
            <a:r>
              <a:rPr lang="en-US" altLang="zh-CN" dirty="0">
                <a:solidFill>
                  <a:srgbClr val="CC00CC"/>
                </a:solidFill>
                <a:latin typeface="Calibri"/>
                <a:cs typeface="Calibri"/>
                <a:sym typeface="Symbol" panose="05050102010706020507" pitchFamily="18" charset="2"/>
              </a:rPr>
              <a:t></a:t>
            </a:r>
            <a:r>
              <a:rPr lang="en-US" altLang="zh-CN" spc="652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dirty="0" err="1">
                <a:solidFill>
                  <a:srgbClr val="CC00CC"/>
                </a:solidFill>
                <a:latin typeface="Calibri"/>
                <a:cs typeface="Calibri"/>
              </a:rPr>
              <a:t>w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ij</a:t>
            </a:r>
            <a:r>
              <a:rPr lang="en-US" altLang="zh-CN" baseline="-16339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altLang="zh-CN" spc="-50" dirty="0" err="1">
                <a:solidFill>
                  <a:srgbClr val="CC00CC"/>
                </a:solidFill>
                <a:latin typeface="Cambria Math"/>
                <a:cs typeface="Cambria Math"/>
              </a:rPr>
              <a:t>a</a:t>
            </a:r>
            <a:r>
              <a:rPr lang="en-US" altLang="zh-CN" baseline="-16339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altLang="zh-CN" spc="375" dirty="0">
                <a:solidFill>
                  <a:srgbClr val="00B050"/>
                </a:solidFill>
                <a:latin typeface="Cambria Math"/>
                <a:cs typeface="Cambria Math"/>
              </a:rPr>
              <a:t>)</a:t>
            </a:r>
            <a:r>
              <a:rPr lang="en-US" altLang="zh-CN" spc="-50" dirty="0">
                <a:solidFill>
                  <a:srgbClr val="CC00CC"/>
                </a:solidFill>
                <a:latin typeface="Cambria Math"/>
                <a:cs typeface="Cambria Math"/>
              </a:rPr>
              <a:t>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857" y="41175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反向计算误差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93857" y="54980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更新权重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9" y="5917257"/>
            <a:ext cx="2962275" cy="542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3935" y="5928637"/>
            <a:ext cx="11560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 </a:t>
            </a:r>
            <a:r>
              <a:rPr lang="en-US" altLang="zh-CN" i="1" baseline="-25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</a:t>
            </a:r>
            <a:r>
              <a:rPr lang="en-US" altLang="zh-CN" i="1" baseline="-25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j </a:t>
            </a:r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  <a:sym typeface="Symbol" panose="05050102010706020507" pitchFamily="18" charset="2"/>
              </a:rPr>
              <a:t></a:t>
            </a:r>
            <a:r>
              <a:rPr lang="en-US" altLang="zh-CN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w </a:t>
            </a:r>
            <a:r>
              <a:rPr lang="en-US" altLang="zh-CN" i="1" baseline="-25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</a:t>
            </a:r>
            <a:r>
              <a:rPr lang="en-US" altLang="zh-CN" i="1" baseline="-25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j</a:t>
            </a:r>
            <a:endParaRPr lang="zh-CN" altLang="en-US" baseline="-25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47674" y="5398349"/>
            <a:ext cx="3977326" cy="65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42" y="4536756"/>
            <a:ext cx="2800350" cy="1047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80172"/>
            <a:ext cx="3895725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69079" y="278143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前向计算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595761" y="430223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反向计算误差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391179" y="56383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  <a:latin typeface="Calibri"/>
                <a:cs typeface="Calibri"/>
              </a:rPr>
              <a:t>更新权重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15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532484" y="2301424"/>
            <a:ext cx="5734050" cy="2219691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385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demo from Google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6260" name="矩形 4"/>
          <p:cNvSpPr>
            <a:spLocks noChangeArrowheads="1"/>
          </p:cNvSpPr>
          <p:nvPr/>
        </p:nvSpPr>
        <p:spPr bwMode="auto">
          <a:xfrm>
            <a:off x="8163911" y="6409927"/>
            <a:ext cx="346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http://playground.tensorflow.org/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9791292" cy="51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982" y="0"/>
            <a:ext cx="121920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65513" y="132590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灵感：人类神经元</a:t>
            </a:r>
            <a:endParaRPr lang="en-US" sz="28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19100" y="334144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树突</a:t>
            </a:r>
          </a:p>
        </p:txBody>
      </p:sp>
      <p:sp>
        <p:nvSpPr>
          <p:cNvPr id="3" name="矩形 2"/>
          <p:cNvSpPr/>
          <p:nvPr/>
        </p:nvSpPr>
        <p:spPr>
          <a:xfrm>
            <a:off x="3505200" y="396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轴突</a:t>
            </a:r>
          </a:p>
        </p:txBody>
      </p:sp>
      <p:sp>
        <p:nvSpPr>
          <p:cNvPr id="5" name="矩形 4"/>
          <p:cNvSpPr/>
          <p:nvPr/>
        </p:nvSpPr>
        <p:spPr>
          <a:xfrm>
            <a:off x="2209800" y="26670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突触</a:t>
            </a:r>
          </a:p>
        </p:txBody>
      </p:sp>
      <p:sp>
        <p:nvSpPr>
          <p:cNvPr id="10" name="矩形 9"/>
          <p:cNvSpPr/>
          <p:nvPr/>
        </p:nvSpPr>
        <p:spPr>
          <a:xfrm>
            <a:off x="4800600" y="49530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突触</a:t>
            </a:r>
          </a:p>
        </p:txBody>
      </p:sp>
      <p:sp>
        <p:nvSpPr>
          <p:cNvPr id="6" name="矩形 5"/>
          <p:cNvSpPr/>
          <p:nvPr/>
        </p:nvSpPr>
        <p:spPr>
          <a:xfrm>
            <a:off x="2761818" y="44780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细胞核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839172"/>
            <a:ext cx="5695671" cy="36472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7052" y="6379211"/>
            <a:ext cx="8695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人类的大脑大概有几百亿个神经元，神经元与神经元之间通过突触“链接”在一起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9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bkimg.cdn.bcebos.com/pic/d000baa1cd11728b445e79fccbfcc3cec2fd2cf8?x-bce-process=image/watermark,image_d2F0ZXIvYmFpa2UxMTY=,g_7,xp_5,yp_5/format,f_au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37"/>
          <a:stretch/>
        </p:blipFill>
        <p:spPr bwMode="auto">
          <a:xfrm>
            <a:off x="9122231" y="5208220"/>
            <a:ext cx="2368062" cy="14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33400" y="1752600"/>
            <a:ext cx="5410200" cy="3951288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</a:rPr>
              <a:t>输入</a:t>
            </a:r>
            <a:r>
              <a:rPr lang="zh-CN" altLang="en-US" dirty="0"/>
              <a:t>：</a:t>
            </a:r>
            <a:r>
              <a:rPr lang="zh-CN" altLang="en-US" sz="2400" dirty="0"/>
              <a:t>来自其他</a:t>
            </a:r>
            <a:r>
              <a:rPr lang="en-US" altLang="zh-CN" sz="2400" i="1" dirty="0"/>
              <a:t>n</a:t>
            </a:r>
            <a:r>
              <a:rPr lang="zh-CN" altLang="en-US" sz="2400" dirty="0"/>
              <a:t>个神经元传递过来的输入信号（</a:t>
            </a:r>
            <a:r>
              <a:rPr lang="zh-CN" altLang="en-US" sz="2400" dirty="0">
                <a:solidFill>
                  <a:srgbClr val="FF0000"/>
                </a:solidFill>
              </a:rPr>
              <a:t>特征值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处理</a:t>
            </a:r>
            <a:r>
              <a:rPr lang="zh-CN" altLang="en-US" sz="2400" dirty="0"/>
              <a:t>：输入信号通过带</a:t>
            </a:r>
            <a:r>
              <a:rPr lang="zh-CN" altLang="en-US" dirty="0">
                <a:solidFill>
                  <a:srgbClr val="FF0000"/>
                </a:solidFill>
              </a:rPr>
              <a:t>权重</a:t>
            </a:r>
            <a:r>
              <a:rPr lang="en-US" altLang="zh-CN" dirty="0"/>
              <a:t>w</a:t>
            </a:r>
            <a:r>
              <a:rPr lang="zh-CN" altLang="en-US" sz="2400" dirty="0"/>
              <a:t>的连接进行传递</a:t>
            </a:r>
            <a:r>
              <a:rPr lang="en-US" altLang="zh-CN" sz="2400" dirty="0"/>
              <a:t>, </a:t>
            </a:r>
            <a:r>
              <a:rPr lang="zh-CN" altLang="en-US" sz="2400" dirty="0"/>
              <a:t>神经元接受到总输入值将与神经元的阈值</a:t>
            </a:r>
            <a:r>
              <a:rPr lang="en-US" altLang="zh-CN" dirty="0"/>
              <a:t>θ</a:t>
            </a:r>
            <a:r>
              <a:rPr lang="zh-CN" altLang="en-US" sz="2400" dirty="0"/>
              <a:t>进行比较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输出</a:t>
            </a:r>
            <a:r>
              <a:rPr lang="zh-CN" altLang="en-US" sz="2400" dirty="0"/>
              <a:t>：通过</a:t>
            </a:r>
            <a:r>
              <a:rPr lang="zh-CN" altLang="en-US" sz="2400" dirty="0">
                <a:solidFill>
                  <a:srgbClr val="FF0000"/>
                </a:solidFill>
              </a:rPr>
              <a:t>激活函数</a:t>
            </a:r>
            <a:r>
              <a:rPr lang="zh-CN" altLang="en-US" dirty="0">
                <a:solidFill>
                  <a:srgbClr val="FF0000"/>
                </a:solidFill>
                <a:latin typeface="Cambria Math"/>
                <a:cs typeface="Cambria Math"/>
              </a:rPr>
              <a:t>𝑔</a:t>
            </a:r>
            <a:r>
              <a:rPr lang="zh-CN" altLang="en-US" sz="2400" dirty="0"/>
              <a:t>的处理得到输出</a:t>
            </a:r>
          </a:p>
          <a:p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41491" y="13764"/>
            <a:ext cx="9980682" cy="1096962"/>
          </a:xfrm>
        </p:spPr>
        <p:txBody>
          <a:bodyPr/>
          <a:lstStyle/>
          <a:p>
            <a:pPr algn="l">
              <a:buClr>
                <a:schemeClr val="accent1"/>
              </a:buClr>
              <a:buSzPct val="100000"/>
            </a:pPr>
            <a:r>
              <a:rPr lang="en-US" altLang="zh-CN" dirty="0"/>
              <a:t>M-P </a:t>
            </a:r>
            <a:r>
              <a:rPr lang="zh-CN" altLang="en-US" dirty="0"/>
              <a:t>神经元模型 </a:t>
            </a:r>
            <a:r>
              <a:rPr lang="en-US" altLang="zh-CN" sz="2000" dirty="0">
                <a:solidFill>
                  <a:srgbClr val="C00000"/>
                </a:solidFill>
                <a:ea typeface="幼圆" panose="02010509060101010101" pitchFamily="49" charset="-122"/>
              </a:rPr>
              <a:t>[McCulloch and Pitts,  1943]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3C286D-1E42-4A75-BEC3-C89FC5F2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33" y="1558660"/>
            <a:ext cx="5948140" cy="36025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35721" y="5604903"/>
            <a:ext cx="2621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阈值激活函数</a:t>
            </a:r>
            <a:r>
              <a:rPr lang="en-US" altLang="zh-CN" i="1" dirty="0"/>
              <a:t>: </a:t>
            </a:r>
            <a:r>
              <a:rPr lang="zh-CN" altLang="en-US" i="1" dirty="0"/>
              <a:t>阶跃函数</a:t>
            </a:r>
            <a:endParaRPr lang="en-US" altLang="zh-CN" i="1" dirty="0"/>
          </a:p>
          <a:p>
            <a:endParaRPr lang="en-US" altLang="zh-CN" i="1" dirty="0"/>
          </a:p>
          <a:p>
            <a:r>
              <a:rPr lang="en-US" altLang="zh-CN" i="1" dirty="0"/>
              <a:t>g(x)=sign(x)</a:t>
            </a:r>
            <a:endParaRPr lang="zh-CN" altLang="en-US" i="1" dirty="0"/>
          </a:p>
        </p:txBody>
      </p:sp>
      <p:sp>
        <p:nvSpPr>
          <p:cNvPr id="7" name="矩形 6"/>
          <p:cNvSpPr/>
          <p:nvPr/>
        </p:nvSpPr>
        <p:spPr>
          <a:xfrm>
            <a:off x="11122173" y="6528954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06000" y="5114255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3400" y="6287231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MP</a:t>
            </a:r>
            <a:r>
              <a:rPr lang="zh-CN" altLang="en-US" dirty="0"/>
              <a:t>模型是一个计算模型。给定的参数</a:t>
            </a:r>
            <a:r>
              <a:rPr lang="en-US" altLang="zh-CN" dirty="0"/>
              <a:t>w</a:t>
            </a:r>
            <a:r>
              <a:rPr lang="zh-CN" altLang="en-US" dirty="0"/>
              <a:t>、</a:t>
            </a:r>
            <a:r>
              <a:rPr lang="en-US" altLang="zh-CN" dirty="0"/>
              <a:t>θ</a:t>
            </a:r>
            <a:endParaRPr lang="zh-CN" alt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8688180" y="46104"/>
            <a:ext cx="3503820" cy="90922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367665" algn="l"/>
                <a:tab pos="368300" algn="l"/>
                <a:tab pos="6539230" algn="l"/>
              </a:tabLst>
            </a:pPr>
            <a:r>
              <a:rPr lang="zh-CN" altLang="en-US" sz="2300" dirty="0">
                <a:solidFill>
                  <a:srgbClr val="333399"/>
                </a:solidFill>
                <a:latin typeface="Calibri"/>
                <a:cs typeface="Calibri"/>
              </a:rPr>
              <a:t>线性分类</a:t>
            </a:r>
            <a:endParaRPr lang="en-US" altLang="zh-CN" sz="2300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367665" algn="l"/>
                <a:tab pos="368300" algn="l"/>
                <a:tab pos="6539230" algn="l"/>
              </a:tabLst>
            </a:pPr>
            <a:r>
              <a:rPr lang="en-US" altLang="zh-CN" sz="2300" dirty="0">
                <a:latin typeface="Cambria Math"/>
                <a:cs typeface="Cambria Math"/>
              </a:rPr>
              <a:t>y=g(w</a:t>
            </a:r>
            <a:r>
              <a:rPr lang="en-US" altLang="zh-CN" sz="2300" baseline="-25000" dirty="0">
                <a:latin typeface="Cambria Math"/>
                <a:cs typeface="Cambria Math"/>
              </a:rPr>
              <a:t>0</a:t>
            </a:r>
            <a:r>
              <a:rPr lang="en-US" altLang="zh-CN" sz="2300" dirty="0">
                <a:latin typeface="Cambria Math"/>
                <a:cs typeface="Cambria Math"/>
              </a:rPr>
              <a:t>+w</a:t>
            </a:r>
            <a:r>
              <a:rPr lang="en-US" altLang="zh-CN" sz="2300" baseline="-25000" dirty="0">
                <a:latin typeface="Cambria Math"/>
                <a:cs typeface="Cambria Math"/>
              </a:rPr>
              <a:t>1</a:t>
            </a:r>
            <a:r>
              <a:rPr lang="en-US" altLang="zh-CN" sz="2300" dirty="0">
                <a:latin typeface="Cambria Math"/>
                <a:cs typeface="Cambria Math"/>
              </a:rPr>
              <a:t>x</a:t>
            </a:r>
            <a:r>
              <a:rPr lang="en-US" altLang="zh-CN" sz="2300" baseline="-25000" dirty="0">
                <a:latin typeface="Cambria Math"/>
                <a:cs typeface="Cambria Math"/>
              </a:rPr>
              <a:t>1</a:t>
            </a:r>
            <a:r>
              <a:rPr lang="en-US" altLang="zh-CN" sz="2300" dirty="0">
                <a:latin typeface="Cambria Math"/>
                <a:cs typeface="Cambria Math"/>
              </a:rPr>
              <a:t>+w</a:t>
            </a:r>
            <a:r>
              <a:rPr lang="en-US" altLang="zh-CN" sz="2300" baseline="-25000" dirty="0">
                <a:latin typeface="Cambria Math"/>
                <a:cs typeface="Cambria Math"/>
              </a:rPr>
              <a:t>2</a:t>
            </a:r>
            <a:r>
              <a:rPr lang="en-US" altLang="zh-CN" sz="2300" dirty="0">
                <a:latin typeface="Cambria Math"/>
                <a:cs typeface="Cambria Math"/>
              </a:rPr>
              <a:t>x</a:t>
            </a:r>
            <a:r>
              <a:rPr lang="en-US" altLang="zh-CN" sz="2300" baseline="-25000" dirty="0">
                <a:latin typeface="Cambria Math"/>
                <a:cs typeface="Cambria Math"/>
              </a:rPr>
              <a:t>2</a:t>
            </a:r>
            <a:r>
              <a:rPr lang="en-US" altLang="zh-CN" sz="2300" dirty="0">
                <a:latin typeface="Cambria Math"/>
                <a:cs typeface="Cambria Math"/>
              </a:rPr>
              <a:t>+…)</a:t>
            </a:r>
            <a:endParaRPr sz="2300" dirty="0">
              <a:latin typeface="Cambria Math"/>
              <a:cs typeface="Cambria Math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2700" y="2192975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mbria Math"/>
                <a:cs typeface="Cambria Math"/>
              </a:rPr>
              <a:t>𝑔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7630" y="5034699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ambria Math"/>
                <a:cs typeface="Cambria Math"/>
              </a:rPr>
              <a:t>𝑔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1276057" y="6287231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9669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2D744E-B8EF-4B71-9BE2-84D3BCC06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9186930" cy="4457733"/>
          </a:xfrm>
          <a:prstGeom prst="rect">
            <a:avLst/>
          </a:prstGeom>
        </p:spPr>
      </p:pic>
      <p:sp>
        <p:nvSpPr>
          <p:cNvPr id="3" name="文本框 10"/>
          <p:cNvSpPr txBox="1"/>
          <p:nvPr/>
        </p:nvSpPr>
        <p:spPr>
          <a:xfrm>
            <a:off x="0" y="240008"/>
            <a:ext cx="727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</a:rPr>
              <a:t>感知机（</a:t>
            </a:r>
            <a:r>
              <a:rPr lang="en-US" altLang="zh-CN" sz="4000" dirty="0"/>
              <a:t>Perceptron</a:t>
            </a:r>
            <a:r>
              <a:rPr lang="zh-CN" altLang="en-US" sz="4000" dirty="0">
                <a:latin typeface="微软雅黑" panose="020B0503020204020204" pitchFamily="34" charset="-122"/>
              </a:rPr>
              <a:t>）</a:t>
            </a:r>
            <a:endParaRPr lang="en-US" altLang="zh-CN" sz="40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3849350" y="6405439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960803D9-DFE7-4228-9AB6-470735569076}"/>
              </a:ext>
            </a:extLst>
          </p:cNvPr>
          <p:cNvSpPr txBox="1"/>
          <p:nvPr/>
        </p:nvSpPr>
        <p:spPr>
          <a:xfrm>
            <a:off x="1894893" y="5300954"/>
            <a:ext cx="8676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Cambria Math" panose="02040503050406030204" pitchFamily="18" charset="0"/>
              </a:rPr>
              <a:t> 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514350" indent="-514350"/>
            <a:r>
              <a:rPr lang="zh-CN" altLang="en-US" sz="2000" dirty="0">
                <a:latin typeface="Cambria Math" panose="02040503050406030204" pitchFamily="18" charset="0"/>
              </a:rPr>
              <a:t>一个感知机网络</a:t>
            </a:r>
            <a:endParaRPr lang="en-US" altLang="zh-CN" sz="2000" dirty="0">
              <a:latin typeface="Cambria Math" panose="02040503050406030204" pitchFamily="18" charset="0"/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5715000" y="1730632"/>
            <a:ext cx="5274732" cy="4697844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</a:rPr>
              <a:t>Rosebblatt</a:t>
            </a:r>
            <a:r>
              <a:rPr lang="zh-CN" altLang="en-US" sz="2400" dirty="0">
                <a:latin typeface="微软雅黑" panose="020B0503020204020204" pitchFamily="34" charset="-122"/>
              </a:rPr>
              <a:t>提出感知机，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最早的人工神经网络模型</a:t>
            </a:r>
            <a:r>
              <a:rPr lang="zh-CN" altLang="en-US" sz="2400" dirty="0">
                <a:latin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400" kern="0" dirty="0"/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/>
              <a:t>感知机</a:t>
            </a:r>
            <a:r>
              <a:rPr lang="zh-CN" altLang="en-US" sz="2400" kern="0" dirty="0">
                <a:solidFill>
                  <a:srgbClr val="FF0000"/>
                </a:solidFill>
              </a:rPr>
              <a:t>输入层</a:t>
            </a:r>
            <a:r>
              <a:rPr lang="zh-CN" altLang="en-US" sz="2400" kern="0" dirty="0"/>
              <a:t>接受外界输入信号传递给输出层</a:t>
            </a:r>
            <a:r>
              <a:rPr lang="en-US" altLang="zh-CN" sz="2400" kern="0" dirty="0"/>
              <a:t>, </a:t>
            </a:r>
            <a:r>
              <a:rPr lang="zh-CN" altLang="en-US" sz="2400" kern="0" dirty="0">
                <a:solidFill>
                  <a:srgbClr val="FF0000"/>
                </a:solidFill>
              </a:rPr>
              <a:t>输出层是多个</a:t>
            </a:r>
            <a:r>
              <a:rPr lang="en-US" altLang="zh-CN" sz="2400" kern="0" dirty="0">
                <a:solidFill>
                  <a:srgbClr val="FF0000"/>
                </a:solidFill>
              </a:rPr>
              <a:t>M-P</a:t>
            </a:r>
            <a:r>
              <a:rPr lang="zh-CN" altLang="en-US" sz="2400" kern="0" dirty="0">
                <a:solidFill>
                  <a:srgbClr val="FF0000"/>
                </a:solidFill>
              </a:rPr>
              <a:t>神经元</a:t>
            </a:r>
            <a:r>
              <a:rPr lang="zh-CN" altLang="en-US" sz="2400" kern="0" dirty="0"/>
              <a:t>（阈值逻辑单元）</a:t>
            </a:r>
            <a:endParaRPr lang="en-US" altLang="zh-CN" sz="2400" kern="0" dirty="0"/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400" kern="0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可学习</a:t>
            </a:r>
            <a:r>
              <a:rPr lang="zh-CN" altLang="en-US" sz="2400" dirty="0"/>
              <a:t>：根据训练数据来调整神经元之间的</a:t>
            </a:r>
            <a:r>
              <a:rPr lang="zh-CN" altLang="en-US" sz="2400" dirty="0">
                <a:solidFill>
                  <a:srgbClr val="C00000"/>
                </a:solidFill>
              </a:rPr>
              <a:t>“连接权”</a:t>
            </a:r>
            <a:r>
              <a:rPr lang="zh-CN" altLang="en-US" sz="2400" dirty="0"/>
              <a:t>以及每个功能神经元的</a:t>
            </a:r>
            <a:r>
              <a:rPr lang="zh-CN" altLang="en-US" sz="2400" dirty="0">
                <a:solidFill>
                  <a:srgbClr val="C00000"/>
                </a:solidFill>
              </a:rPr>
              <a:t>“阈值”</a:t>
            </a:r>
            <a:endParaRPr lang="en-US" altLang="zh-CN" sz="2400" kern="0" dirty="0"/>
          </a:p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endParaRPr lang="zh-CN" altLang="en-US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304800" y="6264835"/>
            <a:ext cx="11908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</a:rPr>
              <a:t>Rosebblatt</a:t>
            </a:r>
            <a:r>
              <a:rPr lang="en-US" altLang="zh-CN" sz="1600" dirty="0">
                <a:latin typeface="微软雅黑" panose="020B0503020204020204" pitchFamily="34" charset="-122"/>
              </a:rPr>
              <a:t>, </a:t>
            </a:r>
            <a:r>
              <a:rPr lang="en-US" altLang="zh-CN" sz="1600" dirty="0">
                <a:latin typeface="Arial" panose="020B0604020202020204" pitchFamily="34" charset="0"/>
              </a:rPr>
              <a:t>The perceptron: a probabilistic model for information storage and organization in the brain[J]. Psychological review, 1958, 65(6): 386-408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505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  <a:r>
              <a:rPr lang="en-US" altLang="zh-CN" dirty="0">
                <a:solidFill>
                  <a:srgbClr val="FF0000"/>
                </a:solidFill>
              </a:rPr>
              <a:t>MLP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42900" y="1524000"/>
            <a:ext cx="11506200" cy="4572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多层</a:t>
            </a:r>
            <a:r>
              <a:rPr lang="zh-CN" altLang="en-US" dirty="0">
                <a:solidFill>
                  <a:srgbClr val="FF0000"/>
                </a:solidFill>
              </a:rPr>
              <a:t>前馈神经网络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342900" y="2235902"/>
            <a:ext cx="11506200" cy="4343400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定义</a:t>
            </a:r>
            <a:r>
              <a:rPr lang="zh-CN" altLang="en-US" sz="2000" dirty="0"/>
              <a:t>：每层神经元与下一层神经元全互联</a:t>
            </a:r>
            <a:r>
              <a:rPr lang="en-US" altLang="zh-CN" sz="2000" dirty="0"/>
              <a:t>, </a:t>
            </a:r>
            <a:r>
              <a:rPr lang="zh-CN" altLang="en-US" sz="2000" dirty="0"/>
              <a:t>神经元之间不存在同层连接也不存在跨层连接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前馈</a:t>
            </a:r>
            <a:r>
              <a:rPr lang="zh-CN" altLang="en-US" sz="2000" dirty="0"/>
              <a:t>：输入层接受外界输入</a:t>
            </a:r>
            <a:r>
              <a:rPr lang="en-US" altLang="zh-CN" sz="2000" dirty="0"/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隐藏层</a:t>
            </a:r>
            <a:r>
              <a:rPr lang="zh-CN" altLang="en-US" sz="2000" dirty="0"/>
              <a:t>与输出层神经元对信号进行加工</a:t>
            </a:r>
            <a:r>
              <a:rPr lang="en-US" altLang="zh-CN" sz="2000" dirty="0"/>
              <a:t>, </a:t>
            </a:r>
            <a:r>
              <a:rPr lang="zh-CN" altLang="en-US" sz="2000" dirty="0"/>
              <a:t>最终结果由输出层神经元输出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学习</a:t>
            </a:r>
            <a:r>
              <a:rPr lang="zh-CN" altLang="en-US" sz="2000" dirty="0"/>
              <a:t>：根据训练数据来调整神经元之间的</a:t>
            </a:r>
            <a:r>
              <a:rPr lang="zh-CN" altLang="en-US" sz="2000" dirty="0">
                <a:solidFill>
                  <a:srgbClr val="C00000"/>
                </a:solidFill>
              </a:rPr>
              <a:t>“连接权”</a:t>
            </a:r>
            <a:r>
              <a:rPr lang="zh-CN" altLang="en-US" sz="2000" dirty="0"/>
              <a:t>以及每个功能神经元的</a:t>
            </a:r>
            <a:r>
              <a:rPr lang="zh-CN" altLang="en-US" sz="2000" dirty="0">
                <a:solidFill>
                  <a:srgbClr val="C00000"/>
                </a:solidFill>
              </a:rPr>
              <a:t>“阈值”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34367"/>
            <a:ext cx="4976092" cy="29996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1427" y="4648200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隐藏层和输出层神经元都是具有</a:t>
            </a:r>
            <a:r>
              <a:rPr lang="zh-CN" altLang="en-US" u="sng" dirty="0">
                <a:solidFill>
                  <a:srgbClr val="FF0000"/>
                </a:solidFill>
              </a:rPr>
              <a:t>激活函数</a:t>
            </a:r>
            <a:r>
              <a:rPr lang="zh-CN" altLang="en-US" dirty="0">
                <a:solidFill>
                  <a:srgbClr val="FF0000"/>
                </a:solidFill>
              </a:rPr>
              <a:t>的功能神经元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3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277704"/>
            <a:ext cx="6530401" cy="5166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多层感知机</a:t>
            </a:r>
            <a:endParaRPr lang="zh-CN" altLang="en-US" dirty="0"/>
          </a:p>
        </p:txBody>
      </p:sp>
      <p:sp>
        <p:nvSpPr>
          <p:cNvPr id="112" name="object 98"/>
          <p:cNvSpPr txBox="1"/>
          <p:nvPr/>
        </p:nvSpPr>
        <p:spPr>
          <a:xfrm>
            <a:off x="7162800" y="6178244"/>
            <a:ext cx="1396426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-70" dirty="0">
                <a:latin typeface="Trebuchet MS"/>
                <a:cs typeface="Trebuchet MS"/>
              </a:rPr>
              <a:t>...</a:t>
            </a:r>
            <a:r>
              <a:rPr lang="zh-CN" altLang="en-US" sz="2600" spc="-70" dirty="0">
                <a:latin typeface="Trebuchet MS"/>
                <a:cs typeface="Trebuchet MS"/>
              </a:rPr>
              <a:t> </a:t>
            </a:r>
            <a:r>
              <a:rPr lang="en-US" altLang="zh-CN" sz="2600" spc="-70" dirty="0">
                <a:latin typeface="Trebuchet MS"/>
                <a:cs typeface="Trebuchet MS"/>
              </a:rPr>
              <a:t>...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6" name="object 41"/>
          <p:cNvSpPr txBox="1"/>
          <p:nvPr/>
        </p:nvSpPr>
        <p:spPr>
          <a:xfrm>
            <a:off x="1143000" y="6069642"/>
            <a:ext cx="3853906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35" dirty="0">
                <a:solidFill>
                  <a:srgbClr val="0000A0"/>
                </a:solidFill>
                <a:latin typeface="Trebuchet MS"/>
                <a:cs typeface="Trebuchet MS"/>
              </a:rPr>
              <a:t>Parameters</a:t>
            </a:r>
            <a:r>
              <a:rPr sz="2000" spc="-35" dirty="0">
                <a:latin typeface="Trebuchet MS"/>
                <a:cs typeface="Trebuchet MS"/>
              </a:rPr>
              <a:t>:</a:t>
            </a:r>
            <a:r>
              <a:rPr sz="2000" spc="165" dirty="0">
                <a:latin typeface="Trebuchet MS"/>
                <a:cs typeface="Trebuchet MS"/>
              </a:rPr>
              <a:t> </a:t>
            </a:r>
            <a:r>
              <a:rPr sz="2000" dirty="0">
                <a:latin typeface="Tahoma"/>
                <a:cs typeface="Tahoma"/>
              </a:rPr>
              <a:t>(</a:t>
            </a:r>
            <a:r>
              <a:rPr sz="2000" b="1" dirty="0">
                <a:latin typeface="Book Antiqua"/>
                <a:cs typeface="Book Antiqua"/>
              </a:rPr>
              <a:t>V</a:t>
            </a:r>
            <a:r>
              <a:rPr sz="2000" b="0" i="1" dirty="0">
                <a:latin typeface="Bookman Old Style"/>
                <a:cs typeface="Bookman Old Style"/>
              </a:rPr>
              <a:t>,</a:t>
            </a:r>
            <a:r>
              <a:rPr sz="2000" b="0" i="1" spc="-120" dirty="0">
                <a:latin typeface="Bookman Old Style"/>
                <a:cs typeface="Bookman Old Style"/>
              </a:rPr>
              <a:t> </a:t>
            </a:r>
            <a:r>
              <a:rPr lang="en-US" altLang="zh-CN" sz="2000" b="0" spc="-120" dirty="0">
                <a:latin typeface="Bookman Old Style"/>
                <a:cs typeface="Bookman Old Style"/>
              </a:rPr>
              <a:t>U, </a:t>
            </a:r>
            <a:r>
              <a:rPr lang="en-US" altLang="zh-CN" sz="2000" spc="-120" dirty="0">
                <a:latin typeface="Bookman Old Style"/>
                <a:cs typeface="Bookman Old Style"/>
              </a:rPr>
              <a:t>……, </a:t>
            </a:r>
            <a:r>
              <a:rPr sz="2000" b="1" spc="-25" dirty="0">
                <a:latin typeface="Book Antiqua"/>
                <a:cs typeface="Book Antiqua"/>
              </a:rPr>
              <a:t>w</a:t>
            </a:r>
            <a:r>
              <a:rPr sz="2000" spc="-25" dirty="0"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90800"/>
            <a:ext cx="4288098" cy="16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1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0813"/>
            <a:ext cx="12192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3204" algn="l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</a:t>
            </a:r>
            <a:r>
              <a:rPr spc="-10" dirty="0"/>
              <a:t> 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0" y="2819400"/>
            <a:ext cx="2438400" cy="12014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sz="1200" spc="-10" dirty="0">
                <a:latin typeface="Courier New"/>
                <a:cs typeface="Courier New"/>
              </a:rPr>
              <a:t>Hello,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91440" marR="131445">
              <a:lnSpc>
                <a:spcPct val="100000"/>
              </a:lnSpc>
              <a:tabLst>
                <a:tab pos="1194435" algn="l"/>
                <a:tab pos="1746885" algn="l"/>
              </a:tabLst>
            </a:pPr>
            <a:r>
              <a:rPr sz="1200" dirty="0">
                <a:latin typeface="Courier New"/>
                <a:cs typeface="Courier New"/>
              </a:rPr>
              <a:t>Do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you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want free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printr cartriges?</a:t>
            </a:r>
            <a:r>
              <a:rPr sz="1200" dirty="0">
                <a:latin typeface="Courier New"/>
                <a:cs typeface="Courier New"/>
              </a:rPr>
              <a:t>	Why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pay </a:t>
            </a:r>
            <a:r>
              <a:rPr sz="1200" spc="-20" dirty="0">
                <a:latin typeface="Courier New"/>
                <a:cs typeface="Courier New"/>
              </a:rPr>
              <a:t>more </a:t>
            </a:r>
            <a:r>
              <a:rPr sz="1200" dirty="0">
                <a:latin typeface="Courier New"/>
                <a:cs typeface="Courier New"/>
              </a:rPr>
              <a:t>when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you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can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get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them </a:t>
            </a:r>
            <a:r>
              <a:rPr sz="1200" dirty="0">
                <a:latin typeface="Courier New"/>
                <a:cs typeface="Courier New"/>
              </a:rPr>
              <a:t>ABSOLUTELY </a:t>
            </a:r>
            <a:r>
              <a:rPr sz="1200" spc="-20" dirty="0">
                <a:latin typeface="Courier New"/>
                <a:cs typeface="Courier New"/>
              </a:rPr>
              <a:t>FREE!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0" dirty="0">
                <a:latin typeface="Courier New"/>
                <a:cs typeface="Courier New"/>
              </a:rPr>
              <a:t>Just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43628" y="3195827"/>
            <a:ext cx="685800" cy="542925"/>
            <a:chOff x="4643628" y="3195827"/>
            <a:chExt cx="685800" cy="542925"/>
          </a:xfrm>
        </p:grpSpPr>
        <p:sp>
          <p:nvSpPr>
            <p:cNvPr id="5" name="object 5"/>
            <p:cNvSpPr/>
            <p:nvPr/>
          </p:nvSpPr>
          <p:spPr>
            <a:xfrm>
              <a:off x="4648200" y="3200399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10" h="533400">
                  <a:moveTo>
                    <a:pt x="507619" y="0"/>
                  </a:moveTo>
                  <a:lnTo>
                    <a:pt x="50761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07619" y="400050"/>
                  </a:lnTo>
                  <a:lnTo>
                    <a:pt x="507619" y="533400"/>
                  </a:lnTo>
                  <a:lnTo>
                    <a:pt x="676655" y="266700"/>
                  </a:lnTo>
                  <a:lnTo>
                    <a:pt x="50761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200" y="3200399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10" h="533400">
                  <a:moveTo>
                    <a:pt x="0" y="133350"/>
                  </a:moveTo>
                  <a:lnTo>
                    <a:pt x="507619" y="133350"/>
                  </a:lnTo>
                  <a:lnTo>
                    <a:pt x="507619" y="0"/>
                  </a:lnTo>
                  <a:lnTo>
                    <a:pt x="676655" y="266700"/>
                  </a:lnTo>
                  <a:lnTo>
                    <a:pt x="507619" y="533400"/>
                  </a:lnTo>
                  <a:lnTo>
                    <a:pt x="50761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42228" y="2885694"/>
            <a:ext cx="140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free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 </a:t>
            </a:r>
            <a:r>
              <a:rPr sz="1200" spc="-10" dirty="0">
                <a:latin typeface="Courier New"/>
                <a:cs typeface="Courier New"/>
              </a:rPr>
              <a:t>YOUR_NAME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MISSPELLED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2228" y="3434334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FROM_FRIEND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6130" y="1900015"/>
            <a:ext cx="276179" cy="2520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5056" y="1846228"/>
            <a:ext cx="255971" cy="35958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539228" y="3119627"/>
            <a:ext cx="685800" cy="542925"/>
            <a:chOff x="7539228" y="3119627"/>
            <a:chExt cx="685800" cy="542925"/>
          </a:xfrm>
        </p:grpSpPr>
        <p:sp>
          <p:nvSpPr>
            <p:cNvPr id="13" name="object 13"/>
            <p:cNvSpPr/>
            <p:nvPr/>
          </p:nvSpPr>
          <p:spPr>
            <a:xfrm>
              <a:off x="7543800" y="3124199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09" h="533400">
                  <a:moveTo>
                    <a:pt x="507619" y="0"/>
                  </a:moveTo>
                  <a:lnTo>
                    <a:pt x="50761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07619" y="400050"/>
                  </a:lnTo>
                  <a:lnTo>
                    <a:pt x="507619" y="533400"/>
                  </a:lnTo>
                  <a:lnTo>
                    <a:pt x="676655" y="266700"/>
                  </a:lnTo>
                  <a:lnTo>
                    <a:pt x="50761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3800" y="3124199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09" h="533400">
                  <a:moveTo>
                    <a:pt x="0" y="133350"/>
                  </a:moveTo>
                  <a:lnTo>
                    <a:pt x="507619" y="133350"/>
                  </a:lnTo>
                  <a:lnTo>
                    <a:pt x="507619" y="0"/>
                  </a:lnTo>
                  <a:lnTo>
                    <a:pt x="676655" y="266700"/>
                  </a:lnTo>
                  <a:lnTo>
                    <a:pt x="507619" y="533400"/>
                  </a:lnTo>
                  <a:lnTo>
                    <a:pt x="50761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562600" y="2819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79755" y="1143000"/>
                </a:moveTo>
                <a:lnTo>
                  <a:pt x="48702" y="1136735"/>
                </a:lnTo>
                <a:lnTo>
                  <a:pt x="23352" y="1119647"/>
                </a:lnTo>
                <a:lnTo>
                  <a:pt x="6264" y="1094297"/>
                </a:lnTo>
                <a:lnTo>
                  <a:pt x="0" y="1063244"/>
                </a:lnTo>
                <a:lnTo>
                  <a:pt x="0" y="79755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83043" y="2819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5" y="79755"/>
                </a:lnTo>
                <a:lnTo>
                  <a:pt x="79755" y="1063244"/>
                </a:lnTo>
                <a:lnTo>
                  <a:pt x="73491" y="1094297"/>
                </a:lnTo>
                <a:lnTo>
                  <a:pt x="56403" y="1119647"/>
                </a:lnTo>
                <a:lnTo>
                  <a:pt x="31053" y="1136735"/>
                </a:lnTo>
                <a:lnTo>
                  <a:pt x="0" y="11430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6754" y="2864611"/>
            <a:ext cx="865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"/>
                <a:cs typeface="Arial"/>
              </a:rPr>
              <a:t>SPAM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43628" y="5024628"/>
            <a:ext cx="685800" cy="542925"/>
            <a:chOff x="4643628" y="5024628"/>
            <a:chExt cx="685800" cy="542925"/>
          </a:xfrm>
        </p:grpSpPr>
        <p:sp>
          <p:nvSpPr>
            <p:cNvPr id="19" name="object 19"/>
            <p:cNvSpPr/>
            <p:nvPr/>
          </p:nvSpPr>
          <p:spPr>
            <a:xfrm>
              <a:off x="4648200" y="5029200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10" h="533400">
                  <a:moveTo>
                    <a:pt x="507619" y="0"/>
                  </a:moveTo>
                  <a:lnTo>
                    <a:pt x="50761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07619" y="400050"/>
                  </a:lnTo>
                  <a:lnTo>
                    <a:pt x="507619" y="533400"/>
                  </a:lnTo>
                  <a:lnTo>
                    <a:pt x="676655" y="266700"/>
                  </a:lnTo>
                  <a:lnTo>
                    <a:pt x="50761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8200" y="5029200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10" h="533400">
                  <a:moveTo>
                    <a:pt x="0" y="133350"/>
                  </a:moveTo>
                  <a:lnTo>
                    <a:pt x="507619" y="133350"/>
                  </a:lnTo>
                  <a:lnTo>
                    <a:pt x="507619" y="0"/>
                  </a:lnTo>
                  <a:lnTo>
                    <a:pt x="676655" y="266700"/>
                  </a:lnTo>
                  <a:lnTo>
                    <a:pt x="507619" y="533400"/>
                  </a:lnTo>
                  <a:lnTo>
                    <a:pt x="50761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539228" y="4948428"/>
            <a:ext cx="685800" cy="542925"/>
            <a:chOff x="7539228" y="4948428"/>
            <a:chExt cx="685800" cy="542925"/>
          </a:xfrm>
        </p:grpSpPr>
        <p:sp>
          <p:nvSpPr>
            <p:cNvPr id="22" name="object 22"/>
            <p:cNvSpPr/>
            <p:nvPr/>
          </p:nvSpPr>
          <p:spPr>
            <a:xfrm>
              <a:off x="7543800" y="4953000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09" h="533400">
                  <a:moveTo>
                    <a:pt x="507619" y="0"/>
                  </a:moveTo>
                  <a:lnTo>
                    <a:pt x="50761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07619" y="400050"/>
                  </a:lnTo>
                  <a:lnTo>
                    <a:pt x="507619" y="533400"/>
                  </a:lnTo>
                  <a:lnTo>
                    <a:pt x="676655" y="266700"/>
                  </a:lnTo>
                  <a:lnTo>
                    <a:pt x="50761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43800" y="4953000"/>
              <a:ext cx="676910" cy="533400"/>
            </a:xfrm>
            <a:custGeom>
              <a:avLst/>
              <a:gdLst/>
              <a:ahLst/>
              <a:cxnLst/>
              <a:rect l="l" t="t" r="r" b="b"/>
              <a:pathLst>
                <a:path w="676909" h="533400">
                  <a:moveTo>
                    <a:pt x="0" y="133350"/>
                  </a:moveTo>
                  <a:lnTo>
                    <a:pt x="507619" y="133350"/>
                  </a:lnTo>
                  <a:lnTo>
                    <a:pt x="507619" y="0"/>
                  </a:lnTo>
                  <a:lnTo>
                    <a:pt x="676655" y="266700"/>
                  </a:lnTo>
                  <a:lnTo>
                    <a:pt x="507619" y="533400"/>
                  </a:lnTo>
                  <a:lnTo>
                    <a:pt x="50761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42228" y="4844922"/>
            <a:ext cx="14046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5695" algn="l"/>
              </a:tabLst>
            </a:pPr>
            <a:r>
              <a:rPr sz="1200" dirty="0">
                <a:latin typeface="Courier New"/>
                <a:cs typeface="Courier New"/>
              </a:rPr>
              <a:t>PIXEL-</a:t>
            </a:r>
            <a:r>
              <a:rPr sz="1200" spc="-20" dirty="0">
                <a:latin typeface="Courier New"/>
                <a:cs typeface="Courier New"/>
              </a:rPr>
              <a:t>7,12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695" algn="l"/>
              </a:tabLst>
            </a:pPr>
            <a:r>
              <a:rPr sz="1200" dirty="0">
                <a:latin typeface="Courier New"/>
                <a:cs typeface="Courier New"/>
              </a:rPr>
              <a:t>PIXEL-</a:t>
            </a:r>
            <a:r>
              <a:rPr sz="1200" spc="-20" dirty="0">
                <a:latin typeface="Courier New"/>
                <a:cs typeface="Courier New"/>
              </a:rPr>
              <a:t>7,13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10" dirty="0">
                <a:latin typeface="Courier New"/>
                <a:cs typeface="Courier New"/>
              </a:rPr>
              <a:t>NUM_LOOPS</a:t>
            </a:r>
            <a:r>
              <a:rPr sz="1200" dirty="0">
                <a:latin typeface="Courier New"/>
                <a:cs typeface="Courier New"/>
              </a:rPr>
              <a:t>	: </a:t>
            </a:r>
            <a:r>
              <a:rPr sz="1200" spc="-50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62600" y="4724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10" h="1143000">
                <a:moveTo>
                  <a:pt x="79755" y="1143000"/>
                </a:moveTo>
                <a:lnTo>
                  <a:pt x="48702" y="1136729"/>
                </a:lnTo>
                <a:lnTo>
                  <a:pt x="23352" y="1119628"/>
                </a:lnTo>
                <a:lnTo>
                  <a:pt x="6264" y="1094265"/>
                </a:lnTo>
                <a:lnTo>
                  <a:pt x="0" y="1063205"/>
                </a:lnTo>
                <a:lnTo>
                  <a:pt x="0" y="79756"/>
                </a:ln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83043" y="4724400"/>
            <a:ext cx="80010" cy="1143000"/>
          </a:xfrm>
          <a:custGeom>
            <a:avLst/>
            <a:gdLst/>
            <a:ahLst/>
            <a:cxnLst/>
            <a:rect l="l" t="t" r="r" b="b"/>
            <a:pathLst>
              <a:path w="80009" h="1143000">
                <a:moveTo>
                  <a:pt x="0" y="0"/>
                </a:moveTo>
                <a:lnTo>
                  <a:pt x="31053" y="6264"/>
                </a:lnTo>
                <a:lnTo>
                  <a:pt x="56403" y="23352"/>
                </a:lnTo>
                <a:lnTo>
                  <a:pt x="73491" y="48702"/>
                </a:lnTo>
                <a:lnTo>
                  <a:pt x="79755" y="79756"/>
                </a:lnTo>
                <a:lnTo>
                  <a:pt x="79755" y="1063205"/>
                </a:lnTo>
                <a:lnTo>
                  <a:pt x="73491" y="1094265"/>
                </a:lnTo>
                <a:lnTo>
                  <a:pt x="56403" y="1119628"/>
                </a:lnTo>
                <a:lnTo>
                  <a:pt x="31053" y="1136729"/>
                </a:lnTo>
                <a:lnTo>
                  <a:pt x="0" y="11430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0398" y="4979439"/>
            <a:ext cx="880782" cy="77712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059926" y="4979670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“2”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26791" y="17935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原始数据</a:t>
            </a:r>
          </a:p>
        </p:txBody>
      </p:sp>
    </p:spTree>
    <p:extLst>
      <p:ext uri="{BB962C8B-B14F-4D97-AF65-F5344CB8AC3E}">
        <p14:creationId xmlns:p14="http://schemas.microsoft.com/office/powerpoint/2010/main" val="1247264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64739</TotalTime>
  <Words>3564</Words>
  <Application>Microsoft Office PowerPoint</Application>
  <PresentationFormat>宽屏</PresentationFormat>
  <Paragraphs>629</Paragraphs>
  <Slides>39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2" baseType="lpstr">
      <vt:lpstr>Adobe Devanagari</vt:lpstr>
      <vt:lpstr>-apple-system</vt:lpstr>
      <vt:lpstr>MS Gothic</vt:lpstr>
      <vt:lpstr>宋体</vt:lpstr>
      <vt:lpstr>microsoft yahei</vt:lpstr>
      <vt:lpstr>microsoft yahei</vt:lpstr>
      <vt:lpstr>幼圆</vt:lpstr>
      <vt:lpstr>Arial</vt:lpstr>
      <vt:lpstr>Book Antiqua</vt:lpstr>
      <vt:lpstr>Bookman Old Style</vt:lpstr>
      <vt:lpstr>Calibri</vt:lpstr>
      <vt:lpstr>Cambria</vt:lpstr>
      <vt:lpstr>Cambria Math</vt:lpstr>
      <vt:lpstr>Courier New</vt:lpstr>
      <vt:lpstr>Garamond</vt:lpstr>
      <vt:lpstr>Helvetica</vt:lpstr>
      <vt:lpstr>Tahoma</vt:lpstr>
      <vt:lpstr>Times New Roman</vt:lpstr>
      <vt:lpstr>Trebuchet MS</vt:lpstr>
      <vt:lpstr>Verdana</vt:lpstr>
      <vt:lpstr>Wingdings</vt:lpstr>
      <vt:lpstr>dan-berkeley-nlp-v1</vt:lpstr>
      <vt:lpstr>Formula</vt:lpstr>
      <vt:lpstr>第21章 深度学习</vt:lpstr>
      <vt:lpstr>PowerPoint 演示文稿</vt:lpstr>
      <vt:lpstr>Outline</vt:lpstr>
      <vt:lpstr>Some (Simplified) Biology</vt:lpstr>
      <vt:lpstr>M-P 神经元模型 [McCulloch and Pitts,  1943]</vt:lpstr>
      <vt:lpstr>PowerPoint 演示文稿</vt:lpstr>
      <vt:lpstr>多层感知机MLP</vt:lpstr>
      <vt:lpstr>多层感知机</vt:lpstr>
      <vt:lpstr>Feature Vectors</vt:lpstr>
      <vt:lpstr>Review: Vectors</vt:lpstr>
      <vt:lpstr>Review: Vectors</vt:lpstr>
      <vt:lpstr>Weights</vt:lpstr>
      <vt:lpstr>Weights</vt:lpstr>
      <vt:lpstr>Outline</vt:lpstr>
      <vt:lpstr>感知机的表示能力</vt:lpstr>
      <vt:lpstr>神经网络的表示能力</vt:lpstr>
      <vt:lpstr>神经网络可以模拟任意函数</vt:lpstr>
      <vt:lpstr>神经网络模拟函数</vt:lpstr>
      <vt:lpstr>多层感知机的表示能力</vt:lpstr>
      <vt:lpstr>MLP+非线性激活函数</vt:lpstr>
      <vt:lpstr>非线性激活函数</vt:lpstr>
      <vt:lpstr>拟合能力</vt:lpstr>
      <vt:lpstr>Outline</vt:lpstr>
      <vt:lpstr>optimization</vt:lpstr>
      <vt:lpstr>误差反向传播算法（Error BackPropagation, 简称BP）</vt:lpstr>
      <vt:lpstr>误差反向传播算法（Error BackPropagation, 简称BP）</vt:lpstr>
      <vt:lpstr>反向传播算法（Error BackPropagation, 简称BP）</vt:lpstr>
      <vt:lpstr>BP算法</vt:lpstr>
      <vt:lpstr>反向传播公式推导</vt:lpstr>
      <vt:lpstr>反向传播公式推导（续）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BP算法</vt:lpstr>
      <vt:lpstr>谢谢！</vt:lpstr>
      <vt:lpstr>A demo from Google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hyacinth.529@qq.com</cp:lastModifiedBy>
  <cp:revision>3105</cp:revision>
  <cp:lastPrinted>2018-11-06T08:59:25Z</cp:lastPrinted>
  <dcterms:created xsi:type="dcterms:W3CDTF">2004-08-27T04:16:05Z</dcterms:created>
  <dcterms:modified xsi:type="dcterms:W3CDTF">2024-06-14T03:50:06Z</dcterms:modified>
</cp:coreProperties>
</file>